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F702-2BD0-48C0-9AA6-BAB972B8145C}" type="datetimeFigureOut">
              <a:rPr lang="it-IT" smtClean="0"/>
              <a:t>11/04/2017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81A0-D9E8-438B-8C2F-6E67CC72EC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91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81A0-D9E8-438B-8C2F-6E67CC72EC4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09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81A0-D9E8-438B-8C2F-6E67CC72EC4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69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81A0-D9E8-438B-8C2F-6E67CC72EC4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87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C600EEB-4FB8-4602-8004-9946FC9A6B99}" type="datetimeFigureOut">
              <a:rPr lang="it-IT" smtClean="0"/>
              <a:t>11/04/2017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2DDD07-7177-45D5-9C61-4ACB923BD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71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600EEB-4FB8-4602-8004-9946FC9A6B99}" type="datetimeFigureOut">
              <a:rPr lang="it-IT" smtClean="0"/>
              <a:t>11/04/2017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2DDD07-7177-45D5-9C61-4ACB923BD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22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600EEB-4FB8-4602-8004-9946FC9A6B99}" type="datetimeFigureOut">
              <a:rPr lang="it-IT" smtClean="0"/>
              <a:t>11/04/2017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2DDD07-7177-45D5-9C61-4ACB923BD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96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600EEB-4FB8-4602-8004-9946FC9A6B99}" type="datetimeFigureOut">
              <a:rPr lang="it-IT" smtClean="0"/>
              <a:t>11/04/2017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2DDD07-7177-45D5-9C61-4ACB923BD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37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C600EEB-4FB8-4602-8004-9946FC9A6B99}" type="datetimeFigureOut">
              <a:rPr lang="it-IT" smtClean="0"/>
              <a:t>11/04/2017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2DDD07-7177-45D5-9C61-4ACB923BD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8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600EEB-4FB8-4602-8004-9946FC9A6B99}" type="datetimeFigureOut">
              <a:rPr lang="it-IT" smtClean="0"/>
              <a:t>11/04/2017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2DDD07-7177-45D5-9C61-4ACB923BD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60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600EEB-4FB8-4602-8004-9946FC9A6B99}" type="datetimeFigureOut">
              <a:rPr lang="it-IT" smtClean="0"/>
              <a:t>11/04/2017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2DDD07-7177-45D5-9C61-4ACB923BD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34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600EEB-4FB8-4602-8004-9946FC9A6B99}" type="datetimeFigureOut">
              <a:rPr lang="it-IT" smtClean="0"/>
              <a:t>11/04/2017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2DDD07-7177-45D5-9C61-4ACB923BD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78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600EEB-4FB8-4602-8004-9946FC9A6B99}" type="datetimeFigureOut">
              <a:rPr lang="it-IT" smtClean="0"/>
              <a:t>11/04/2017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2DDD07-7177-45D5-9C61-4ACB923BD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65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600EEB-4FB8-4602-8004-9946FC9A6B99}" type="datetimeFigureOut">
              <a:rPr lang="it-IT" smtClean="0"/>
              <a:t>11/04/2017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2DDD07-7177-45D5-9C61-4ACB923BD630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997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C600EEB-4FB8-4602-8004-9946FC9A6B99}" type="datetimeFigureOut">
              <a:rPr lang="it-IT" smtClean="0"/>
              <a:t>11/04/2017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2DDD07-7177-45D5-9C61-4ACB923BD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62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3C600EEB-4FB8-4602-8004-9946FC9A6B99}" type="datetimeFigureOut">
              <a:rPr lang="it-IT" smtClean="0"/>
              <a:t>11/04/2017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392DDD07-7177-45D5-9C61-4ACB923BD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85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Esiti indagine </a:t>
            </a:r>
            <a:r>
              <a:rPr lang="it-IT"/>
              <a:t>soddisfaZione</a:t>
            </a:r>
            <a:r>
              <a:rPr lang="it-IT" dirty="0"/>
              <a:t> </a:t>
            </a:r>
            <a:br>
              <a:rPr lang="it-IT" dirty="0"/>
            </a:br>
            <a:r>
              <a:rPr lang="it-IT" sz="2800" dirty="0" err="1"/>
              <a:t>a.p.s.p</a:t>
            </a:r>
            <a:r>
              <a:rPr lang="it-IT" sz="2800" dirty="0"/>
              <a:t> Pinzolo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3200" b="1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6883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93409" y="633046"/>
            <a:ext cx="4754880" cy="5584874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E’ soddisfatto della gentilezza che il personale le riserva?</a:t>
            </a:r>
          </a:p>
          <a:p>
            <a:pPr marL="0" indent="0">
              <a:buNone/>
            </a:pPr>
            <a:endParaRPr lang="it-IT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it-IT" dirty="0"/>
              <a:t>1 (1) 0 0.00%</a:t>
            </a:r>
          </a:p>
          <a:p>
            <a:r>
              <a:rPr lang="it-IT" dirty="0"/>
              <a:t>2 (2) 0 0.00%</a:t>
            </a:r>
          </a:p>
          <a:p>
            <a:r>
              <a:rPr lang="it-IT" dirty="0"/>
              <a:t>3 (3) 0 0.00%</a:t>
            </a:r>
          </a:p>
          <a:p>
            <a:r>
              <a:rPr lang="it-IT" dirty="0"/>
              <a:t>4 (4) 2 7.69%</a:t>
            </a:r>
          </a:p>
          <a:p>
            <a:r>
              <a:rPr lang="it-IT" b="1" dirty="0">
                <a:solidFill>
                  <a:srgbClr val="FFC000"/>
                </a:solidFill>
              </a:rPr>
              <a:t>5 (5) 10 38.46%</a:t>
            </a:r>
          </a:p>
          <a:p>
            <a:r>
              <a:rPr lang="it-IT" b="1" dirty="0">
                <a:solidFill>
                  <a:srgbClr val="FFC000"/>
                </a:solidFill>
              </a:rPr>
              <a:t>6 (6) 12 46.15%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70320" y="633046"/>
            <a:ext cx="4754880" cy="5584874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E’ soddisfatto dell’intimità/riservatezza serbata al suo familiare durante le attività?</a:t>
            </a:r>
          </a:p>
          <a:p>
            <a:pPr marL="0" indent="0">
              <a:buNone/>
            </a:pPr>
            <a:endParaRPr lang="it-IT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it-IT" dirty="0"/>
              <a:t>1 (1) 0 0.00%</a:t>
            </a:r>
          </a:p>
          <a:p>
            <a:r>
              <a:rPr lang="it-IT" dirty="0"/>
              <a:t>2 (2) 0 0.00%</a:t>
            </a:r>
          </a:p>
          <a:p>
            <a:r>
              <a:rPr lang="it-IT" dirty="0"/>
              <a:t>3 (3) 0 0.00%</a:t>
            </a:r>
          </a:p>
          <a:p>
            <a:r>
              <a:rPr lang="it-IT" dirty="0"/>
              <a:t>4 (4) 2 7.69%</a:t>
            </a:r>
          </a:p>
          <a:p>
            <a:r>
              <a:rPr lang="it-IT" b="1" dirty="0">
                <a:solidFill>
                  <a:srgbClr val="FFC000"/>
                </a:solidFill>
              </a:rPr>
              <a:t>5 (5) 10 38.46%</a:t>
            </a:r>
          </a:p>
          <a:p>
            <a:r>
              <a:rPr lang="it-IT" b="1" dirty="0">
                <a:solidFill>
                  <a:srgbClr val="FFC000"/>
                </a:solidFill>
              </a:rPr>
              <a:t>6 (6) 11 42.31%</a:t>
            </a:r>
          </a:p>
        </p:txBody>
      </p:sp>
    </p:spTree>
    <p:extLst>
      <p:ext uri="{BB962C8B-B14F-4D97-AF65-F5344CB8AC3E}">
        <p14:creationId xmlns:p14="http://schemas.microsoft.com/office/powerpoint/2010/main" val="402639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800" dirty="0"/>
              <a:t>Riteniamo che, ispirandoci al </a:t>
            </a:r>
            <a:r>
              <a:rPr lang="it-IT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DIRITTO ALLA NORMALITA</a:t>
            </a:r>
            <a:r>
              <a:rPr lang="it-IT" sz="1800" dirty="0"/>
              <a:t>’, ogni cittadino abbia diritto a curarsi senza alterare, oltre il necessario, le proprie abitudini di vita. E’ soddisfatto rispetto a quanto questa A.P.S.P tuteli tale diritto?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07477" y="2016708"/>
            <a:ext cx="4754880" cy="3749040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No (1) 0 0.00%</a:t>
            </a:r>
          </a:p>
          <a:p>
            <a:r>
              <a:rPr lang="it-IT" dirty="0"/>
              <a:t>In parte (2) 2 7.69%</a:t>
            </a:r>
          </a:p>
          <a:p>
            <a:r>
              <a:rPr lang="it-IT" b="1" dirty="0">
                <a:solidFill>
                  <a:srgbClr val="FFC000"/>
                </a:solidFill>
              </a:rPr>
              <a:t>Si (3) 21 80.77%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58778" y="2250362"/>
            <a:ext cx="2171700" cy="21050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106" y="4591555"/>
            <a:ext cx="2857500" cy="952500"/>
          </a:xfrm>
          <a:prstGeom prst="rect">
            <a:avLst/>
          </a:prstGeom>
        </p:spPr>
      </p:pic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06" y="5159038"/>
            <a:ext cx="1137359" cy="3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90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2659" y="642594"/>
            <a:ext cx="10058400" cy="1371600"/>
          </a:xfrm>
        </p:spPr>
        <p:txBody>
          <a:bodyPr/>
          <a:lstStyle/>
          <a:p>
            <a:r>
              <a:rPr lang="it-IT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Servizio ristorazione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2014194"/>
            <a:ext cx="4754880" cy="3749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E’ soddisfatto della varietà  dei menu?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712542" y="642594"/>
            <a:ext cx="4754880" cy="56878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 Quanto è soddisfatto delle alternative proposte al menù quotidiano? (particolari richieste, adattamenti per patologia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E’ soddisfatto del servizio al tavolo?</a:t>
            </a:r>
          </a:p>
          <a:p>
            <a:r>
              <a:rPr lang="it-IT" dirty="0"/>
              <a:t>1 (1) 1 3.57%</a:t>
            </a:r>
          </a:p>
          <a:p>
            <a:r>
              <a:rPr lang="it-IT" dirty="0"/>
              <a:t>2 (2) 0 0.00%</a:t>
            </a:r>
          </a:p>
          <a:p>
            <a:r>
              <a:rPr lang="it-IT" dirty="0"/>
              <a:t>3 (3) 0 0.00%</a:t>
            </a:r>
          </a:p>
          <a:p>
            <a:r>
              <a:rPr lang="it-IT" dirty="0"/>
              <a:t>4 (4) 1 3.57%</a:t>
            </a:r>
          </a:p>
          <a:p>
            <a:r>
              <a:rPr lang="it-IT" b="1" dirty="0">
                <a:solidFill>
                  <a:srgbClr val="FFC000"/>
                </a:solidFill>
              </a:rPr>
              <a:t>5 (5) 10 35.71%</a:t>
            </a:r>
          </a:p>
          <a:p>
            <a:r>
              <a:rPr lang="it-IT" b="1" dirty="0">
                <a:solidFill>
                  <a:srgbClr val="FFC000"/>
                </a:solidFill>
              </a:rPr>
              <a:t>6 (6) 14 50.00%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39692" t="34544" r="24424" b="19060"/>
          <a:stretch/>
        </p:blipFill>
        <p:spPr>
          <a:xfrm>
            <a:off x="1166807" y="2616426"/>
            <a:ext cx="4375052" cy="306988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22864" t="22420" r="25140" b="20530"/>
          <a:stretch/>
        </p:blipFill>
        <p:spPr>
          <a:xfrm>
            <a:off x="6864212" y="1470720"/>
            <a:ext cx="4743024" cy="21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2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Servizio animazione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E’ soddisfatto delle attività che sono organizzate per il suo familiare?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1 (1) 0 0.00%</a:t>
            </a:r>
          </a:p>
          <a:p>
            <a:r>
              <a:rPr lang="it-IT" dirty="0"/>
              <a:t>2 (2) 0 0.00%</a:t>
            </a:r>
          </a:p>
          <a:p>
            <a:r>
              <a:rPr lang="it-IT" dirty="0"/>
              <a:t>3 (3) 1 3.85%</a:t>
            </a:r>
          </a:p>
          <a:p>
            <a:r>
              <a:rPr lang="it-IT" dirty="0"/>
              <a:t>4 (4) 1 3.85%</a:t>
            </a:r>
          </a:p>
          <a:p>
            <a:r>
              <a:rPr lang="it-IT" b="1" dirty="0">
                <a:solidFill>
                  <a:srgbClr val="FFC000"/>
                </a:solidFill>
              </a:rPr>
              <a:t>5 (5) 10 38.46%</a:t>
            </a:r>
          </a:p>
          <a:p>
            <a:r>
              <a:rPr lang="it-IT" b="1" dirty="0">
                <a:solidFill>
                  <a:srgbClr val="FFC000"/>
                </a:solidFill>
              </a:rPr>
              <a:t>6 (6) 10 38.46%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06418" y="2103120"/>
            <a:ext cx="4754880" cy="374904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Ritiene che l'organizzazione di queste attività sia adatta al suo familiare?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No (1) 2 7.69%</a:t>
            </a:r>
          </a:p>
          <a:p>
            <a:r>
              <a:rPr lang="it-IT" dirty="0"/>
              <a:t>In parte (2) 7 26.92%</a:t>
            </a:r>
          </a:p>
          <a:p>
            <a:r>
              <a:rPr lang="it-IT" b="1" dirty="0">
                <a:solidFill>
                  <a:srgbClr val="FFC000"/>
                </a:solidFill>
              </a:rPr>
              <a:t>Si (3) 15 57.69%</a:t>
            </a:r>
          </a:p>
        </p:txBody>
      </p:sp>
    </p:spTree>
    <p:extLst>
      <p:ext uri="{BB962C8B-B14F-4D97-AF65-F5344CB8AC3E}">
        <p14:creationId xmlns:p14="http://schemas.microsoft.com/office/powerpoint/2010/main" val="655090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Giudizio complessivo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737360"/>
            <a:ext cx="4754880" cy="4494628"/>
          </a:xfrm>
        </p:spPr>
        <p:txBody>
          <a:bodyPr/>
          <a:lstStyle/>
          <a:p>
            <a:r>
              <a:rPr lang="it-IT" dirty="0"/>
              <a:t>Negli ultimi due anni, ritiene che la qualità dei servizi offerti sia cambiata?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70320" y="1723292"/>
            <a:ext cx="4754880" cy="4663440"/>
          </a:xfrm>
        </p:spPr>
        <p:txBody>
          <a:bodyPr/>
          <a:lstStyle/>
          <a:p>
            <a:r>
              <a:rPr lang="it-IT" dirty="0"/>
              <a:t>Consiglierebbe a parenti ed amici questa struttura?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5384" t="23782" r="26616" b="24295"/>
          <a:stretch/>
        </p:blipFill>
        <p:spPr>
          <a:xfrm>
            <a:off x="6370320" y="2519374"/>
            <a:ext cx="5387471" cy="327651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22268" t="17395" r="37463" b="45048"/>
          <a:stretch/>
        </p:blipFill>
        <p:spPr>
          <a:xfrm>
            <a:off x="989427" y="2913269"/>
            <a:ext cx="4909625" cy="257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3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131" y="562709"/>
            <a:ext cx="7938390" cy="56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47055"/>
          </a:xfrm>
        </p:spPr>
        <p:txBody>
          <a:bodyPr/>
          <a:lstStyle/>
          <a:p>
            <a:pPr algn="ctr"/>
            <a:r>
              <a:rPr lang="it-IT" dirty="0"/>
              <a:t>Prima sezione del questionario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764215" y="1695158"/>
            <a:ext cx="4754880" cy="37490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Grado di familiarità o parentela con il Residente:</a:t>
            </a:r>
          </a:p>
          <a:p>
            <a:pPr marL="0" indent="0">
              <a:buNone/>
            </a:pPr>
            <a:endParaRPr lang="it-IT" sz="2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it-IT" dirty="0"/>
              <a:t>Coniuge (1) 4 15.38%</a:t>
            </a:r>
          </a:p>
          <a:p>
            <a:r>
              <a:rPr lang="it-IT" dirty="0"/>
              <a:t>Nipote (2) 3 11.54%</a:t>
            </a:r>
          </a:p>
          <a:p>
            <a:r>
              <a:rPr lang="it-IT" dirty="0"/>
              <a:t>Nuora/genero (3) 0 0.00%</a:t>
            </a:r>
          </a:p>
          <a:p>
            <a:r>
              <a:rPr lang="it-IT" b="1" dirty="0">
                <a:solidFill>
                  <a:srgbClr val="FFC000"/>
                </a:solidFill>
              </a:rPr>
              <a:t>Figlio/a (4) 12 46.15%</a:t>
            </a:r>
          </a:p>
          <a:p>
            <a:r>
              <a:rPr lang="it-IT" dirty="0"/>
              <a:t>Cognato/a (5) 0 0.00%</a:t>
            </a:r>
          </a:p>
          <a:p>
            <a:r>
              <a:rPr lang="it-IT" dirty="0"/>
              <a:t>Conoscente (6) 0 0.00%</a:t>
            </a:r>
          </a:p>
          <a:p>
            <a:r>
              <a:rPr lang="it-IT" dirty="0"/>
              <a:t>Fratello/sorella (7) 4 15.38%</a:t>
            </a:r>
          </a:p>
          <a:p>
            <a:r>
              <a:rPr lang="it-IT" dirty="0"/>
              <a:t>Amico/a (8) 2 7.69%</a:t>
            </a:r>
          </a:p>
          <a:p>
            <a:r>
              <a:rPr lang="it-IT" dirty="0"/>
              <a:t>Altro 1 3.85%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66800" y="2878464"/>
            <a:ext cx="3774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C000"/>
                </a:solidFill>
                <a:latin typeface="FreeSans"/>
              </a:rPr>
              <a:t>Da più di un anno (1) 23 88.46%</a:t>
            </a:r>
          </a:p>
          <a:p>
            <a:r>
              <a:rPr lang="it-IT" dirty="0">
                <a:latin typeface="FreeSans"/>
              </a:rPr>
              <a:t>Da meno di un anno (2) 2 7.69%</a:t>
            </a:r>
          </a:p>
          <a:p>
            <a:r>
              <a:rPr lang="it-IT" dirty="0">
                <a:latin typeface="FreeSans"/>
              </a:rPr>
              <a:t>Non visualizzato 1 3.85%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>
          <a:xfrm>
            <a:off x="1010529" y="1695158"/>
            <a:ext cx="5151120" cy="374904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it-IT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Il Residente di cui riferisce si trova presso l’A.P.S.P. “Centro Residenziale A. </a:t>
            </a:r>
            <a:r>
              <a:rPr lang="it-IT" sz="22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Collini</a:t>
            </a:r>
            <a:r>
              <a:rPr lang="it-IT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”:</a:t>
            </a:r>
          </a:p>
        </p:txBody>
      </p:sp>
    </p:spTree>
    <p:extLst>
      <p:ext uri="{BB962C8B-B14F-4D97-AF65-F5344CB8AC3E}">
        <p14:creationId xmlns:p14="http://schemas.microsoft.com/office/powerpoint/2010/main" val="150545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3243" y="1498210"/>
            <a:ext cx="4754880" cy="374904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it-IT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Quante volte si reca a fare visita al proprio Residente:</a:t>
            </a:r>
          </a:p>
          <a:p>
            <a:pPr marL="0" indent="0">
              <a:lnSpc>
                <a:spcPct val="80000"/>
              </a:lnSpc>
              <a:buNone/>
            </a:pPr>
            <a:endParaRPr lang="it-IT"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it-IT" b="1" dirty="0">
                <a:solidFill>
                  <a:srgbClr val="FFC000"/>
                </a:solidFill>
              </a:rPr>
              <a:t>ogni giorno (1) 7 26.92%</a:t>
            </a:r>
          </a:p>
          <a:p>
            <a:r>
              <a:rPr lang="it-IT" dirty="0"/>
              <a:t>ogni settimana (2) 15 57.69%</a:t>
            </a:r>
          </a:p>
          <a:p>
            <a:r>
              <a:rPr lang="it-IT" dirty="0"/>
              <a:t>ogni mese (3) 2 7.69%</a:t>
            </a:r>
          </a:p>
          <a:p>
            <a:r>
              <a:rPr lang="it-IT" dirty="0"/>
              <a:t>meno di una volta al mese (4) 1 3.85%</a:t>
            </a:r>
          </a:p>
          <a:p>
            <a:r>
              <a:rPr lang="it-IT" dirty="0"/>
              <a:t>Non visualizzato 1 3.85%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596597" y="1498210"/>
            <a:ext cx="6023317" cy="4860387"/>
          </a:xfrm>
        </p:spPr>
        <p:txBody>
          <a:bodyPr/>
          <a:lstStyle/>
          <a:p>
            <a:r>
              <a:rPr lang="it-IT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È a conoscenza che per il Suo congiunto è stato elaborato un Progetto di Assistenza Individualizzato (P.A.I.) dal personale della Casa?</a:t>
            </a:r>
            <a:r>
              <a:rPr lang="it-IT" dirty="0"/>
              <a:t> </a:t>
            </a:r>
          </a:p>
          <a:p>
            <a:r>
              <a:rPr lang="it-IT" b="1" dirty="0">
                <a:solidFill>
                  <a:srgbClr val="FFC000"/>
                </a:solidFill>
              </a:rPr>
              <a:t>Sì (Y) 14 53.85%</a:t>
            </a:r>
          </a:p>
          <a:p>
            <a:r>
              <a:rPr lang="it-IT" dirty="0"/>
              <a:t>No (N) 10 38.46%</a:t>
            </a:r>
          </a:p>
          <a:p>
            <a:r>
              <a:rPr lang="it-IT" dirty="0"/>
              <a:t>Nessuna risposta 2 7.69</a:t>
            </a:r>
          </a:p>
          <a:p>
            <a:r>
              <a:rPr lang="it-IT" dirty="0"/>
              <a:t>Ritiene importante poter partecipare al P.A.I. del Suo congiunto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Ritiene importante poter partecipare al P.A.I. del Suo congiunto </a:t>
            </a:r>
          </a:p>
          <a:p>
            <a:r>
              <a:rPr lang="it-IT" b="1" dirty="0">
                <a:solidFill>
                  <a:srgbClr val="FFC000"/>
                </a:solidFill>
              </a:rPr>
              <a:t>Sì (Y) 14 53.85%</a:t>
            </a:r>
          </a:p>
          <a:p>
            <a:r>
              <a:rPr lang="it-IT" dirty="0"/>
              <a:t>No (N) 7 26.92%</a:t>
            </a:r>
          </a:p>
          <a:p>
            <a:r>
              <a:rPr lang="it-IT" dirty="0"/>
              <a:t>Nessuna risposta 5 19.23%</a:t>
            </a:r>
            <a:endParaRPr lang="it-IT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6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2395" y="1568548"/>
            <a:ext cx="4754880" cy="21312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Conosce i contenuti della Carta dei Servizi dell’Ente?</a:t>
            </a:r>
          </a:p>
          <a:p>
            <a:pPr marL="0" indent="0">
              <a:lnSpc>
                <a:spcPct val="80000"/>
              </a:lnSpc>
              <a:buNone/>
            </a:pPr>
            <a:endParaRPr lang="it-IT"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it-IT" dirty="0"/>
              <a:t>Sì (Y) 8 30.77%</a:t>
            </a:r>
          </a:p>
          <a:p>
            <a:r>
              <a:rPr lang="it-IT" b="1" dirty="0">
                <a:solidFill>
                  <a:srgbClr val="FFC000"/>
                </a:solidFill>
              </a:rPr>
              <a:t>No (N) 12 46.15%</a:t>
            </a:r>
          </a:p>
          <a:p>
            <a:r>
              <a:rPr lang="it-IT" dirty="0"/>
              <a:t>Nessuna risposta 6 23.08%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it-IT"/>
          </a:p>
        </p:txBody>
      </p:sp>
      <p:pic>
        <p:nvPicPr>
          <p:cNvPr id="8" name="Immagine 7"/>
          <p:cNvPicPr/>
          <p:nvPr/>
        </p:nvPicPr>
        <p:blipFill rotWithShape="1">
          <a:blip r:embed="rId3"/>
          <a:srcRect l="13675" t="3377" r="14416" b="32187"/>
          <a:stretch/>
        </p:blipFill>
        <p:spPr bwMode="auto">
          <a:xfrm>
            <a:off x="6370320" y="2103120"/>
            <a:ext cx="4748237" cy="3629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476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</a:t>
            </a:r>
            <a:r>
              <a:rPr lang="it-IT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’ soddisfatto di come il Suo congiunto è stato accolto dal personale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071" y="1871003"/>
            <a:ext cx="7047587" cy="41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8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Chiarezza e completezza delle informazioni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682" y="2014194"/>
            <a:ext cx="9001869" cy="37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541606"/>
            <a:ext cx="10058400" cy="137160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AMBIENTE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093" y="1913206"/>
            <a:ext cx="4754880" cy="31511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Le piace la camera che stata assegnata al suo familiare ?</a:t>
            </a:r>
          </a:p>
          <a:p>
            <a:r>
              <a:rPr lang="it-IT" dirty="0"/>
              <a:t>1 (1) 0 0.00%</a:t>
            </a:r>
          </a:p>
          <a:p>
            <a:r>
              <a:rPr lang="it-IT" dirty="0"/>
              <a:t>2 (2) 1 3.85%</a:t>
            </a:r>
          </a:p>
          <a:p>
            <a:r>
              <a:rPr lang="it-IT" dirty="0"/>
              <a:t>3 (3) 0 0.00%</a:t>
            </a:r>
          </a:p>
          <a:p>
            <a:r>
              <a:rPr lang="it-IT" dirty="0"/>
              <a:t>4 (4) 2 7.69%</a:t>
            </a:r>
          </a:p>
          <a:p>
            <a:r>
              <a:rPr lang="it-IT" b="1" dirty="0">
                <a:solidFill>
                  <a:srgbClr val="FFC000"/>
                </a:solidFill>
              </a:rPr>
              <a:t>5 (5) 9 34.62%</a:t>
            </a:r>
          </a:p>
          <a:p>
            <a:r>
              <a:rPr lang="it-IT" b="1" dirty="0">
                <a:solidFill>
                  <a:srgbClr val="FFC000"/>
                </a:solidFill>
              </a:rPr>
              <a:t>6 (6) 12 46.15%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540326" y="1765495"/>
            <a:ext cx="5896708" cy="467750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E’ soddisfatto della funzionalità degli spazi co1 (1) 0 0.00%</a:t>
            </a:r>
          </a:p>
          <a:p>
            <a:r>
              <a:rPr lang="it-IT" dirty="0"/>
              <a:t>2 (2) 0 0.00%</a:t>
            </a:r>
          </a:p>
          <a:p>
            <a:r>
              <a:rPr lang="it-IT" dirty="0"/>
              <a:t>3 (3) 0 0.00%</a:t>
            </a:r>
          </a:p>
          <a:p>
            <a:r>
              <a:rPr lang="it-IT" dirty="0"/>
              <a:t>4 (4) 1 3.85%</a:t>
            </a:r>
          </a:p>
          <a:p>
            <a:r>
              <a:rPr lang="it-IT" b="1" dirty="0">
                <a:solidFill>
                  <a:srgbClr val="FFC000"/>
                </a:solidFill>
              </a:rPr>
              <a:t>5 (5) 9 34.62%</a:t>
            </a:r>
          </a:p>
          <a:p>
            <a:r>
              <a:rPr lang="it-IT" b="1" dirty="0">
                <a:solidFill>
                  <a:srgbClr val="FFC000"/>
                </a:solidFill>
              </a:rPr>
              <a:t>6 (6) 13 50.00%</a:t>
            </a:r>
          </a:p>
          <a:p>
            <a:pPr marL="0" indent="0">
              <a:buNone/>
            </a:pPr>
            <a:endParaRPr lang="it-IT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it-IT" dirty="0"/>
              <a:t>E’ soddisfatto della pulizia degli ambienti?</a:t>
            </a:r>
          </a:p>
          <a:p>
            <a:r>
              <a:rPr lang="it-IT" dirty="0"/>
              <a:t> 4 (4) 1 3.85%</a:t>
            </a:r>
          </a:p>
          <a:p>
            <a:r>
              <a:rPr lang="it-IT" dirty="0"/>
              <a:t>5 (5) 7 26.92%</a:t>
            </a:r>
          </a:p>
          <a:p>
            <a:r>
              <a:rPr lang="it-IT" b="1" dirty="0">
                <a:solidFill>
                  <a:srgbClr val="FFC000"/>
                </a:solidFill>
              </a:rPr>
              <a:t>6 (6) 15 57.69%</a:t>
            </a:r>
          </a:p>
        </p:txBody>
      </p:sp>
    </p:spTree>
    <p:extLst>
      <p:ext uri="{BB962C8B-B14F-4D97-AF65-F5344CB8AC3E}">
        <p14:creationId xmlns:p14="http://schemas.microsoft.com/office/powerpoint/2010/main" val="371141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SERVIZI SANITARI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b="1" dirty="0">
                <a:solidFill>
                  <a:srgbClr val="FFC000"/>
                </a:solidFill>
              </a:rPr>
              <a:t>Fisioterapia 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000" b="1" dirty="0">
                <a:solidFill>
                  <a:srgbClr val="FFC000"/>
                </a:solidFill>
              </a:rPr>
              <a:t>Servizio infermieristico </a:t>
            </a:r>
          </a:p>
          <a:p>
            <a:pPr marL="0" indent="0" algn="ctr">
              <a:buNone/>
            </a:pPr>
            <a:endParaRPr lang="it-IT" sz="2000" b="1" dirty="0">
              <a:solidFill>
                <a:srgbClr val="FFC00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9" y="2658794"/>
            <a:ext cx="4976821" cy="328229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26" y="2658794"/>
            <a:ext cx="5000262" cy="32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9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383" y="1609493"/>
            <a:ext cx="2691928" cy="294014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E’ soddisfatto dell’assistenza fornita al suo familiare nelle attività quotidiane?</a:t>
            </a:r>
          </a:p>
        </p:txBody>
      </p:sp>
      <p:pic>
        <p:nvPicPr>
          <p:cNvPr id="5" name="Segnaposto contenuto 4"/>
          <p:cNvPicPr>
            <a:picLocks noGrp="1"/>
          </p:cNvPicPr>
          <p:nvPr>
            <p:ph sz="half" idx="1"/>
          </p:nvPr>
        </p:nvPicPr>
        <p:blipFill rotWithShape="1">
          <a:blip r:embed="rId3"/>
          <a:srcRect l="6203" t="25075" r="42210" b="18001"/>
          <a:stretch/>
        </p:blipFill>
        <p:spPr bwMode="auto">
          <a:xfrm>
            <a:off x="2743200" y="2005902"/>
            <a:ext cx="7371471" cy="4139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8861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pon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p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Sapone</Template>
  <TotalTime>252</TotalTime>
  <Words>853</Words>
  <Application>Microsoft Office PowerPoint</Application>
  <PresentationFormat>Widescreen</PresentationFormat>
  <Paragraphs>123</Paragraphs>
  <Slides>15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FreeSans</vt:lpstr>
      <vt:lpstr>Sapone</vt:lpstr>
      <vt:lpstr>Esiti indagine soddisfaZione  a.p.s.p Pinzolo</vt:lpstr>
      <vt:lpstr>Prima sezione del questionario </vt:lpstr>
      <vt:lpstr>Presentazione standard di PowerPoint</vt:lpstr>
      <vt:lpstr>Presentazione standard di PowerPoint</vt:lpstr>
      <vt:lpstr>E’ soddisfatto di come il Suo congiunto è stato accolto dal personale</vt:lpstr>
      <vt:lpstr>Chiarezza e completezza delle informazioni</vt:lpstr>
      <vt:lpstr>AMBIENTE </vt:lpstr>
      <vt:lpstr>SERVIZI SANITARI</vt:lpstr>
      <vt:lpstr>E’ soddisfatto dell’assistenza fornita al suo familiare nelle attività quotidiane?</vt:lpstr>
      <vt:lpstr>Presentazione standard di PowerPoint</vt:lpstr>
      <vt:lpstr>Riteniamo che, ispirandoci al DIRITTO ALLA NORMALITA’, ogni cittadino abbia diritto a curarsi senza alterare, oltre il necessario, le proprie abitudini di vita. E’ soddisfatto rispetto a quanto questa A.P.S.P tuteli tale diritto?</vt:lpstr>
      <vt:lpstr>Servizio ristorazione </vt:lpstr>
      <vt:lpstr>Servizio animazione</vt:lpstr>
      <vt:lpstr>Giudizio complessivo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Esiti indagine soddisfazione  a.p.s.p Pinzolo</dc:title>
  <dc:creator>Federica</dc:creator>
  <cp:lastModifiedBy>Federica</cp:lastModifiedBy>
  <cp:revision>54</cp:revision>
  <dcterms:created xsi:type="dcterms:W3CDTF">2017-04-11T09:29:38Z</dcterms:created>
  <dcterms:modified xsi:type="dcterms:W3CDTF">2017-04-11T14:26:23Z</dcterms:modified>
</cp:coreProperties>
</file>