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5"/>
  </p:notes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ederica\Documents\upipa\Benessere%20organizzativo\2016\Pinzolo\punteggi%20parte%20A%20salute,%20sicurezza,%20stress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ederica\Documents\upipa\Benessere%20organizzativo\2016\Pinzolo\punteggi%20parte%20E%20il%20mio%20lavoro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ederica\Documents\upipa\Benessere%20organizzativo\2016\Pinzolo\punteggi%20parte%20F%20i%20miei%20colleghi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Federica\Documents\upipa\Benessere%20organizzativo\2016\Pinzolo\punteggi%20parte%20H%20il%20senso%20di%20appartenenza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F68-4D66-AF5B-1168EE8A3074}"/>
              </c:ext>
            </c:extLst>
          </c:dPt>
          <c:dPt>
            <c:idx val="6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2-EF68-4D66-AF5B-1168EE8A3074}"/>
              </c:ext>
            </c:extLst>
          </c:dPt>
          <c:dPt>
            <c:idx val="7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4-EF68-4D66-AF5B-1168EE8A3074}"/>
              </c:ext>
            </c:extLst>
          </c:dPt>
          <c:dPt>
            <c:idx val="9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6-EF68-4D66-AF5B-1168EE8A3074}"/>
              </c:ext>
            </c:extLst>
          </c:dPt>
          <c:dLbls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3,86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F68-4D66-AF5B-1168EE8A3074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Grafico!$A$2:$A$11</c:f>
              <c:strCache>
                <c:ptCount val="10"/>
                <c:pt idx="0">
                  <c:v>A01 - Il mio luogo di lavoro è sicuro (impianti elettrici, misure antincendio e di emergenza, ecc.)</c:v>
                </c:pt>
                <c:pt idx="1">
                  <c:v>A02 - Ho ricevuto informazione e formazione appropriate sui rischi connessi alla mia attività lavorativa e sulle relative misure di prevenzione e protezione</c:v>
                </c:pt>
                <c:pt idx="2">
                  <c:v>A03 - Le caratteristiche del mio luogo di lavoro (spazi, postazioni di lavoro, luminosità, rumorosità, ecc.) sono soddisfacenti</c:v>
                </c:pt>
                <c:pt idx="3">
                  <c:v>A04 - Ho subito atti di mobbing (demansionamento formale o di fatto, esclusione di autonomia decisionale, isolamento, estromissione dal flusso delle informazioni, ingiustificate disparità di trattamento, forme di controllo esasperato, …)</c:v>
                </c:pt>
                <c:pt idx="4">
                  <c:v>A05 - Sono soggetto/a molestie sotto forma di parole o comportamenti idonei a ledere la mia dignità e a creare un clima negativo sul luogo di lavoro</c:v>
                </c:pt>
                <c:pt idx="5">
                  <c:v>A06 - Sul mio luogo di lavoro è rispettato il divieto di fumare</c:v>
                </c:pt>
                <c:pt idx="6">
                  <c:v>A07 - Ho la possibilità di prendere sufficienti pause</c:v>
                </c:pt>
                <c:pt idx="7">
                  <c:v>A08 - Posso svolgere il mio lavoro con ritmi sostenibili</c:v>
                </c:pt>
                <c:pt idx="8">
                  <c:v>A09 - Avverto situazioni di malessere o disturbi legati allo svolgimento del lavoro quotidiano</c:v>
                </c:pt>
                <c:pt idx="9">
                  <c:v>Valore medio</c:v>
                </c:pt>
              </c:strCache>
            </c:strRef>
          </c:cat>
          <c:val>
            <c:numRef>
              <c:f>Grafico!$B$2:$B$11</c:f>
              <c:numCache>
                <c:formatCode>0.00</c:formatCode>
                <c:ptCount val="10"/>
                <c:pt idx="0">
                  <c:v>4.8</c:v>
                </c:pt>
                <c:pt idx="1">
                  <c:v>4.51</c:v>
                </c:pt>
                <c:pt idx="2">
                  <c:v>4.26</c:v>
                </c:pt>
                <c:pt idx="3">
                  <c:v>2.14</c:v>
                </c:pt>
                <c:pt idx="4">
                  <c:v>2.2000000000000002</c:v>
                </c:pt>
                <c:pt idx="5">
                  <c:v>4</c:v>
                </c:pt>
                <c:pt idx="6">
                  <c:v>3.06</c:v>
                </c:pt>
                <c:pt idx="7">
                  <c:v>3.34</c:v>
                </c:pt>
                <c:pt idx="8">
                  <c:v>2.86</c:v>
                </c:pt>
                <c:pt idx="9">
                  <c:v>3.4633333333333329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EF68-4D66-AF5B-1168EE8A307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0"/>
        <c:overlap val="7"/>
        <c:axId val="54862560"/>
        <c:axId val="1"/>
      </c:barChart>
      <c:catAx>
        <c:axId val="548625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it-IT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6"/>
          <c:min val="1"/>
        </c:scaling>
        <c:delete val="0"/>
        <c:axPos val="t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.00" sourceLinked="1"/>
        <c:majorTickMark val="none"/>
        <c:minorTickMark val="none"/>
        <c:tickLblPos val="nextTo"/>
        <c:txPr>
          <a:bodyPr/>
          <a:lstStyle/>
          <a:p>
            <a:pPr>
              <a:defRPr sz="700" b="1"/>
            </a:pPr>
            <a:endParaRPr lang="it-IT"/>
          </a:p>
        </c:txPr>
        <c:crossAx val="5486256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0822-4268-8B05-43372D2400CC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0822-4268-8B05-43372D2400CC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0822-4268-8B05-43372D2400CC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5-0822-4268-8B05-43372D2400CC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6-0822-4268-8B05-43372D2400CC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8-0822-4268-8B05-43372D2400CC}"/>
              </c:ext>
            </c:extLst>
          </c:dPt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200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Grafico!$A$2:$A$7</c:f>
              <c:strCache>
                <c:ptCount val="6"/>
                <c:pt idx="0">
                  <c:v>C01 - Ritengo che vi sia equità nell’assegnazione del carico di lavoro</c:v>
                </c:pt>
                <c:pt idx="1">
                  <c:v>C02 - Ritengo che vi sia equità nella distribuzione delle responsabilità</c:v>
                </c:pt>
                <c:pt idx="2">
                  <c:v>C03 - Giudico equilibrato il rapporto tra l’impegno richiesto e la mia retribuzione</c:v>
                </c:pt>
                <c:pt idx="3">
                  <c:v>C04 - Ritengo equilibrato il modo in cui la retribuzione viene differenziata in rapporto alla quantità e qualità del lavoro svolto</c:v>
                </c:pt>
                <c:pt idx="4">
                  <c:v>C05 - Le decisioni che riguardano il lavoro sono prese dal mio responsabile in modo imparziale</c:v>
                </c:pt>
                <c:pt idx="5">
                  <c:v>Valore medio</c:v>
                </c:pt>
              </c:strCache>
            </c:strRef>
          </c:cat>
          <c:val>
            <c:numRef>
              <c:f>Grafico!$B$2:$B$7</c:f>
              <c:numCache>
                <c:formatCode>0.00</c:formatCode>
                <c:ptCount val="6"/>
                <c:pt idx="0">
                  <c:v>3.43</c:v>
                </c:pt>
                <c:pt idx="1">
                  <c:v>3.94</c:v>
                </c:pt>
                <c:pt idx="2">
                  <c:v>3.63</c:v>
                </c:pt>
                <c:pt idx="3">
                  <c:v>3.51</c:v>
                </c:pt>
                <c:pt idx="4">
                  <c:v>3.54</c:v>
                </c:pt>
                <c:pt idx="5">
                  <c:v>3.6100000000000003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0822-4268-8B05-43372D2400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3160416"/>
        <c:axId val="1"/>
      </c:barChart>
      <c:catAx>
        <c:axId val="35316041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600"/>
            </a:pPr>
            <a:endParaRPr lang="it-IT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6"/>
          <c:min val="1"/>
        </c:scaling>
        <c:delete val="0"/>
        <c:axPos val="t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0.00" sourceLinked="1"/>
        <c:majorTickMark val="none"/>
        <c:minorTickMark val="none"/>
        <c:tickLblPos val="nextTo"/>
        <c:txPr>
          <a:bodyPr/>
          <a:lstStyle/>
          <a:p>
            <a:pPr>
              <a:defRPr sz="700"/>
            </a:pPr>
            <a:endParaRPr lang="it-IT"/>
          </a:p>
        </c:txPr>
        <c:crossAx val="35316041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Pt>
            <c:idx val="5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A809-46EB-B2D1-FCBFE38C0947}"/>
              </c:ext>
            </c:extLst>
          </c:dPt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Grafico!$A$2:$A$7</c:f>
              <c:strCache>
                <c:ptCount val="6"/>
                <c:pt idx="0">
                  <c:v>E - So quello che ci si aspetta dal mio lavoro</c:v>
                </c:pt>
                <c:pt idx="1">
                  <c:v>E - Ho le competenze necessarie per svolgere il mio lavoro</c:v>
                </c:pt>
                <c:pt idx="2">
                  <c:v>E - Ho le risorse e gli strumenti necessari per svolgere il mio lavoro</c:v>
                </c:pt>
                <c:pt idx="3">
                  <c:v>E - Ho un adeguato livello di autonomia nello svolgimento del mio lavoro</c:v>
                </c:pt>
                <c:pt idx="4">
                  <c:v>E - Il mio lavoro mi dà un senso di realizzazione personale</c:v>
                </c:pt>
                <c:pt idx="5">
                  <c:v>Valore medio</c:v>
                </c:pt>
              </c:strCache>
            </c:strRef>
          </c:cat>
          <c:val>
            <c:numRef>
              <c:f>Grafico!$B$2:$B$7</c:f>
              <c:numCache>
                <c:formatCode>0.00</c:formatCode>
                <c:ptCount val="6"/>
                <c:pt idx="0">
                  <c:v>4.9400000000000004</c:v>
                </c:pt>
                <c:pt idx="1">
                  <c:v>5</c:v>
                </c:pt>
                <c:pt idx="2">
                  <c:v>4.5999999999999996</c:v>
                </c:pt>
                <c:pt idx="3">
                  <c:v>4.37</c:v>
                </c:pt>
                <c:pt idx="4">
                  <c:v>4.43</c:v>
                </c:pt>
                <c:pt idx="5">
                  <c:v>4.6680000000000001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809-46EB-B2D1-FCBFE38C094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60762728"/>
        <c:axId val="1"/>
      </c:barChart>
      <c:catAx>
        <c:axId val="3607627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it-IT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6"/>
          <c:min val="1"/>
        </c:scaling>
        <c:delete val="0"/>
        <c:axPos val="t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0.00" sourceLinked="1"/>
        <c:majorTickMark val="none"/>
        <c:minorTickMark val="none"/>
        <c:tickLblPos val="nextTo"/>
        <c:txPr>
          <a:bodyPr/>
          <a:lstStyle/>
          <a:p>
            <a:pPr>
              <a:defRPr sz="700" b="1"/>
            </a:pPr>
            <a:endParaRPr lang="it-IT"/>
          </a:p>
        </c:txPr>
        <c:crossAx val="360762728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5"/>
            </a:solidFill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42D0-49FD-A1EA-9FF869FF1703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42D0-49FD-A1EA-9FF869FF1703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42D0-49FD-A1EA-9FF869FF1703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4-42D0-49FD-A1EA-9FF869FF1703}"/>
              </c:ext>
            </c:extLst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Grafico!$A$2:$A$7</c:f>
              <c:strCache>
                <c:ptCount val="6"/>
                <c:pt idx="0">
                  <c:v>F01 - Mi sento parte di una squadra</c:v>
                </c:pt>
                <c:pt idx="1">
                  <c:v>F02 - Mi rendo disponibile per aiutare i colleghi anche se non rientra nei miei compiti]</c:v>
                </c:pt>
                <c:pt idx="2">
                  <c:v>F03 - Sono stimato e trattato con rispetto dai colleghi</c:v>
                </c:pt>
                <c:pt idx="3">
                  <c:v>F04 - Nel mio gruppo chi ha un’informazione la mette a disposizione di tutti</c:v>
                </c:pt>
                <c:pt idx="4">
                  <c:v>F05 - L’organizzazione spinge a lavorare in gruppo e a collaborare</c:v>
                </c:pt>
                <c:pt idx="5">
                  <c:v>Valore medio</c:v>
                </c:pt>
              </c:strCache>
            </c:strRef>
          </c:cat>
          <c:val>
            <c:numRef>
              <c:f>Grafico!$B$2:$B$7</c:f>
              <c:numCache>
                <c:formatCode>0.00</c:formatCode>
                <c:ptCount val="6"/>
                <c:pt idx="0">
                  <c:v>4.29</c:v>
                </c:pt>
                <c:pt idx="1">
                  <c:v>4.8600000000000003</c:v>
                </c:pt>
                <c:pt idx="2">
                  <c:v>4.17</c:v>
                </c:pt>
                <c:pt idx="3">
                  <c:v>3.77</c:v>
                </c:pt>
                <c:pt idx="4">
                  <c:v>4.29</c:v>
                </c:pt>
                <c:pt idx="5">
                  <c:v>4.2759999999999998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42D0-49FD-A1EA-9FF869FF170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41811344"/>
        <c:axId val="1"/>
      </c:barChart>
      <c:catAx>
        <c:axId val="34181134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8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it-IT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in val="1"/>
        </c:scaling>
        <c:delete val="0"/>
        <c:axPos val="t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0.00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7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it-IT"/>
          </a:p>
        </c:txPr>
        <c:crossAx val="34181134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it-IT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87356414349399"/>
          <c:y val="0.14107633981649731"/>
          <c:w val="0.49213895111492667"/>
          <c:h val="0.7943462622727715"/>
        </c:manualLayout>
      </c:layout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E777-4ACC-ADF5-5205F68CE8B0}"/>
              </c:ext>
            </c:extLst>
          </c:dPt>
          <c:dPt>
            <c:idx val="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E777-4ACC-ADF5-5205F68CE8B0}"/>
              </c:ext>
            </c:extLst>
          </c:dPt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2-E777-4ACC-ADF5-5205F68CE8B0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4-E777-4ACC-ADF5-5205F68CE8B0}"/>
              </c:ext>
            </c:extLst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Grafico!$A$2:$A$7</c:f>
              <c:strCache>
                <c:ptCount val="6"/>
                <c:pt idx="0">
                  <c:v>
G01 - La mia organizzazione investe sulle persone, anche attraverso un’adeguata attività di formazione</c:v>
                </c:pt>
                <c:pt idx="1">
                  <c:v>G02 - Le regole di comportamento sono definite in modo chiaro</c:v>
                </c:pt>
                <c:pt idx="2">
                  <c:v>G03 - I compiti e ruoli organizzativi sono ben definiti</c:v>
                </c:pt>
                <c:pt idx="3">
                  <c:v>G04 - La circolazione delle informazioni all’interno dell’organizzazione è adeguata</c:v>
                </c:pt>
                <c:pt idx="4">
                  <c:v>G05 - La mia organizzazione promuove azioni a favore della conciliazione dei tempi lavoro e dei tempi di vita</c:v>
                </c:pt>
                <c:pt idx="5">
                  <c:v>Valore medio</c:v>
                </c:pt>
              </c:strCache>
            </c:strRef>
          </c:cat>
          <c:val>
            <c:numRef>
              <c:f>Grafico!$B$2:$B$7</c:f>
              <c:numCache>
                <c:formatCode>0.00</c:formatCode>
                <c:ptCount val="6"/>
                <c:pt idx="0">
                  <c:v>4.63</c:v>
                </c:pt>
                <c:pt idx="1">
                  <c:v>4.46</c:v>
                </c:pt>
                <c:pt idx="2">
                  <c:v>4.4000000000000004</c:v>
                </c:pt>
                <c:pt idx="3">
                  <c:v>3.97</c:v>
                </c:pt>
                <c:pt idx="4">
                  <c:v>3.97</c:v>
                </c:pt>
                <c:pt idx="5">
                  <c:v>4.2859999999999996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E777-4ACC-ADF5-5205F68CE8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4297048"/>
        <c:axId val="1"/>
      </c:barChart>
      <c:catAx>
        <c:axId val="25429704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it-IT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6"/>
          <c:min val="1"/>
        </c:scaling>
        <c:delete val="0"/>
        <c:axPos val="t"/>
        <c:majorGridlines>
          <c:spPr>
            <a:ln>
              <a:solidFill>
                <a:sysClr val="window" lastClr="FFFFFF">
                  <a:lumMod val="85000"/>
                </a:sysClr>
              </a:solidFill>
            </a:ln>
          </c:spPr>
        </c:majorGridlines>
        <c:numFmt formatCode="0.00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7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it-IT"/>
          </a:p>
        </c:txPr>
        <c:crossAx val="25429704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it-IT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Pt>
            <c:idx val="5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5038-4F29-8D45-D542C43E3589}"/>
              </c:ext>
            </c:extLst>
          </c:dPt>
          <c:dPt>
            <c:idx val="6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2-5038-4F29-8D45-D542C43E3589}"/>
              </c:ext>
            </c:extLst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Grafico!$A$2:$A$8</c:f>
              <c:strCache>
                <c:ptCount val="7"/>
                <c:pt idx="0">
                  <c:v>H01 - Sono orgoglioso quando dico a qualcuno che lavoro nel mio ente</c:v>
                </c:pt>
                <c:pt idx="1">
                  <c:v>H02 - Sono orgoglioso quando il mio ente raggiunge un buon risultato</c:v>
                </c:pt>
                <c:pt idx="2">
                  <c:v>H03 - Mi dispiace se qualcuno parla male del mio ente</c:v>
                </c:pt>
                <c:pt idx="3">
                  <c:v>H04 - I valori e i comportamenti praticati nel mio ente sono coerenti con i miei valori personali</c:v>
                </c:pt>
                <c:pt idx="4">
                  <c:v>H05 - Se potessi, comunque cambierei ente</c:v>
                </c:pt>
                <c:pt idx="5">
                  <c:v>H.06 Sono orgoglioso quando dico a qualcuno che lavoro nel mio ente </c:v>
                </c:pt>
                <c:pt idx="6">
                  <c:v>Valore medio</c:v>
                </c:pt>
              </c:strCache>
            </c:strRef>
          </c:cat>
          <c:val>
            <c:numRef>
              <c:f>Grafico!$B$2:$B$8</c:f>
              <c:numCache>
                <c:formatCode>0.00</c:formatCode>
                <c:ptCount val="7"/>
                <c:pt idx="0">
                  <c:v>3.9396551724137931</c:v>
                </c:pt>
                <c:pt idx="1">
                  <c:v>4.8362068965517242</c:v>
                </c:pt>
                <c:pt idx="2">
                  <c:v>4.7672413793103452</c:v>
                </c:pt>
                <c:pt idx="3">
                  <c:v>3.5086206896551726</c:v>
                </c:pt>
                <c:pt idx="4">
                  <c:v>3.896551724137931</c:v>
                </c:pt>
                <c:pt idx="5">
                  <c:v>4.83</c:v>
                </c:pt>
                <c:pt idx="6">
                  <c:v>4.296379310344828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038-4F29-8D45-D542C43E35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9068064"/>
        <c:axId val="1"/>
      </c:barChart>
      <c:catAx>
        <c:axId val="4090680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it-IT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6"/>
          <c:min val="1"/>
        </c:scaling>
        <c:delete val="0"/>
        <c:axPos val="t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.00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7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it-IT"/>
          </a:p>
        </c:txPr>
        <c:crossAx val="40906806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it-IT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Pt>
            <c:idx val="3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1-FA68-496A-9131-BDAE166505A4}"/>
              </c:ext>
            </c:extLst>
          </c:dPt>
          <c:dLbls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Grafico!$A$2:$A$5</c:f>
              <c:strCache>
                <c:ptCount val="4"/>
                <c:pt idx="0">
                  <c:v>I01 - La mia famiglia e le persone a me vicine pensano che l’ente in cui lavoro sia un ente importante per la collettività</c:v>
                </c:pt>
                <c:pt idx="1">
                  <c:v>I02 - Gli utenti pensano che l’ente in cui lavoro sia un ente importante per loro e per la collettività</c:v>
                </c:pt>
                <c:pt idx="2">
                  <c:v>I03 - La gente in generale pensa che l’ente in cui lavoro sia un ente importante per la collettività</c:v>
                </c:pt>
                <c:pt idx="3">
                  <c:v>Valore medio</c:v>
                </c:pt>
              </c:strCache>
            </c:strRef>
          </c:cat>
          <c:val>
            <c:numRef>
              <c:f>Grafico!$B$2:$B$5</c:f>
              <c:numCache>
                <c:formatCode>0.00</c:formatCode>
                <c:ptCount val="4"/>
                <c:pt idx="0">
                  <c:v>4.97</c:v>
                </c:pt>
                <c:pt idx="1">
                  <c:v>4.83</c:v>
                </c:pt>
                <c:pt idx="2">
                  <c:v>4.8600000000000003</c:v>
                </c:pt>
                <c:pt idx="3">
                  <c:v>4.8866666666666667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A68-496A-9131-BDAE166505A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1719560"/>
        <c:axId val="1"/>
      </c:barChart>
      <c:catAx>
        <c:axId val="3517195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16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it-IT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6"/>
          <c:min val="1"/>
        </c:scaling>
        <c:delete val="0"/>
        <c:axPos val="t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.00" sourceLinked="1"/>
        <c:majorTickMark val="none"/>
        <c:minorTickMark val="none"/>
        <c:tickLblPos val="nextTo"/>
        <c:txPr>
          <a:bodyPr rot="0" vert="horz"/>
          <a:lstStyle/>
          <a:p>
            <a:pPr>
              <a:defRPr sz="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it-IT"/>
          </a:p>
        </c:txPr>
        <c:crossAx val="3517195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it-IT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rgbClr val="00B0F0"/>
            </a:solidFill>
          </c:spPr>
          <c:invertIfNegative val="0"/>
          <c:dPt>
            <c:idx val="4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7AD4-4538-9357-F09CC3F4B749}"/>
              </c:ext>
            </c:extLst>
          </c:dPt>
          <c:dPt>
            <c:idx val="5"/>
            <c:invertIfNegative val="0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2-7AD4-4538-9357-F09CC3F4B749}"/>
              </c:ext>
            </c:extLst>
          </c:dPt>
          <c:dLbls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2000"/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Grafico!$A$2:$A$7</c:f>
              <c:strCache>
                <c:ptCount val="6"/>
                <c:pt idx="0">
                  <c:v>P01 - Agisce con equità, in base alla mia percezione</c:v>
                </c:pt>
                <c:pt idx="1">
                  <c:v>P02 - Agisce con equità, secondo la percezione dei miei colleghi di lavoro</c:v>
                </c:pt>
                <c:pt idx="2">
                  <c:v>P03 - Gestisce efficacemente problemi, criticità e conflitti</c:v>
                </c:pt>
                <c:pt idx="3">
                  <c:v>P04 - Stimo il mio capo e lo considero una persona competente e di valore</c:v>
                </c:pt>
                <c:pt idx="4">
                  <c:v>P05- Mi sento trattato con rispetto dal mio diretto responsabile</c:v>
                </c:pt>
                <c:pt idx="5">
                  <c:v>Valore medio</c:v>
                </c:pt>
              </c:strCache>
            </c:strRef>
          </c:cat>
          <c:val>
            <c:numRef>
              <c:f>Grafico!$B$2:$B$7</c:f>
              <c:numCache>
                <c:formatCode>0.00</c:formatCode>
                <c:ptCount val="6"/>
                <c:pt idx="0">
                  <c:v>4</c:v>
                </c:pt>
                <c:pt idx="1">
                  <c:v>4</c:v>
                </c:pt>
                <c:pt idx="2">
                  <c:v>4.34</c:v>
                </c:pt>
                <c:pt idx="3">
                  <c:v>4.34</c:v>
                </c:pt>
                <c:pt idx="4">
                  <c:v>4.34</c:v>
                </c:pt>
                <c:pt idx="5">
                  <c:v>4.2039999999999997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7AD4-4538-9357-F09CC3F4B7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9560856"/>
        <c:axId val="1"/>
      </c:barChart>
      <c:catAx>
        <c:axId val="40956085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400"/>
            </a:pPr>
            <a:endParaRPr lang="it-IT"/>
          </a:p>
        </c:tx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  <c:max val="6"/>
          <c:min val="1"/>
        </c:scaling>
        <c:delete val="0"/>
        <c:axPos val="t"/>
        <c:majorGridlines>
          <c:spPr>
            <a:ln>
              <a:solidFill>
                <a:schemeClr val="bg1">
                  <a:lumMod val="85000"/>
                </a:schemeClr>
              </a:solidFill>
            </a:ln>
          </c:spPr>
        </c:majorGridlines>
        <c:numFmt formatCode="0.00" sourceLinked="1"/>
        <c:majorTickMark val="none"/>
        <c:minorTickMark val="none"/>
        <c:tickLblPos val="nextTo"/>
        <c:txPr>
          <a:bodyPr/>
          <a:lstStyle/>
          <a:p>
            <a:pPr>
              <a:defRPr sz="700" b="1"/>
            </a:pPr>
            <a:endParaRPr lang="it-IT"/>
          </a:p>
        </c:txPr>
        <c:crossAx val="409560856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01ADD6-E6AE-40DC-958E-39D68CC02205}" type="doc">
      <dgm:prSet loTypeId="urn:microsoft.com/office/officeart/2005/8/layout/radial6" loCatId="cycle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it-IT"/>
        </a:p>
      </dgm:t>
    </dgm:pt>
    <dgm:pt modelId="{F4259E6D-1796-42D6-8EE6-B4234ABA52FA}">
      <dgm:prSet phldrT="[Testo]"/>
      <dgm:spPr/>
      <dgm:t>
        <a:bodyPr/>
        <a:lstStyle/>
        <a:p>
          <a:r>
            <a:rPr lang="it-IT" dirty="0"/>
            <a:t>Benessere organizzativo </a:t>
          </a:r>
        </a:p>
      </dgm:t>
    </dgm:pt>
    <dgm:pt modelId="{B161C95D-DE35-4E54-99DA-DCD5D2602E65}" type="parTrans" cxnId="{729961C8-85E4-42D6-AC5E-3B05B3BF9369}">
      <dgm:prSet/>
      <dgm:spPr/>
      <dgm:t>
        <a:bodyPr/>
        <a:lstStyle/>
        <a:p>
          <a:endParaRPr lang="it-IT"/>
        </a:p>
      </dgm:t>
    </dgm:pt>
    <dgm:pt modelId="{7E59586D-328A-4EE0-B0AD-0AC7F67B707E}" type="sibTrans" cxnId="{729961C8-85E4-42D6-AC5E-3B05B3BF9369}">
      <dgm:prSet/>
      <dgm:spPr/>
      <dgm:t>
        <a:bodyPr/>
        <a:lstStyle/>
        <a:p>
          <a:endParaRPr lang="it-IT"/>
        </a:p>
      </dgm:t>
    </dgm:pt>
    <dgm:pt modelId="{73B6A12A-A78B-4A62-85AA-6873B7A8603D}">
      <dgm:prSet phldrT="[Testo]" custT="1"/>
      <dgm:spPr/>
      <dgm:t>
        <a:bodyPr/>
        <a:lstStyle/>
        <a:p>
          <a:r>
            <a:rPr lang="it-IT" sz="1800" b="1" dirty="0">
              <a:solidFill>
                <a:srgbClr val="7030A0"/>
              </a:solidFill>
            </a:rPr>
            <a:t>sicurezza</a:t>
          </a:r>
        </a:p>
      </dgm:t>
    </dgm:pt>
    <dgm:pt modelId="{D718E589-E66F-4FAD-89EF-7808E46A2B0F}" type="parTrans" cxnId="{FF030316-9F06-4A2D-A472-35395C3234CD}">
      <dgm:prSet/>
      <dgm:spPr/>
      <dgm:t>
        <a:bodyPr/>
        <a:lstStyle/>
        <a:p>
          <a:endParaRPr lang="it-IT"/>
        </a:p>
      </dgm:t>
    </dgm:pt>
    <dgm:pt modelId="{FE4B23E4-31B6-4CEC-AC4B-A2548EBB035D}" type="sibTrans" cxnId="{FF030316-9F06-4A2D-A472-35395C3234CD}">
      <dgm:prSet/>
      <dgm:spPr/>
      <dgm:t>
        <a:bodyPr/>
        <a:lstStyle/>
        <a:p>
          <a:endParaRPr lang="it-IT"/>
        </a:p>
      </dgm:t>
    </dgm:pt>
    <dgm:pt modelId="{904EBF87-F98E-4475-9A3C-569DC0453F41}">
      <dgm:prSet phldrT="[Testo]" custT="1"/>
      <dgm:spPr/>
      <dgm:t>
        <a:bodyPr/>
        <a:lstStyle/>
        <a:p>
          <a:r>
            <a:rPr lang="it-IT" sz="1800" b="1" dirty="0">
              <a:solidFill>
                <a:srgbClr val="7030A0"/>
              </a:solidFill>
            </a:rPr>
            <a:t>equità</a:t>
          </a:r>
        </a:p>
      </dgm:t>
    </dgm:pt>
    <dgm:pt modelId="{E9392CCD-7AA1-4D9A-99BB-6F3911A3AD56}" type="parTrans" cxnId="{E8B2040D-9BC8-4AEF-AF41-0D29F0DD620B}">
      <dgm:prSet/>
      <dgm:spPr/>
      <dgm:t>
        <a:bodyPr/>
        <a:lstStyle/>
        <a:p>
          <a:endParaRPr lang="it-IT"/>
        </a:p>
      </dgm:t>
    </dgm:pt>
    <dgm:pt modelId="{7C444548-504E-4B83-A6C0-BB77959C5888}" type="sibTrans" cxnId="{E8B2040D-9BC8-4AEF-AF41-0D29F0DD620B}">
      <dgm:prSet/>
      <dgm:spPr/>
      <dgm:t>
        <a:bodyPr/>
        <a:lstStyle/>
        <a:p>
          <a:endParaRPr lang="it-IT"/>
        </a:p>
      </dgm:t>
    </dgm:pt>
    <dgm:pt modelId="{7DE5D8AE-4B36-4498-8684-84D39D33C4B4}">
      <dgm:prSet phldrT="[Testo]" custT="1"/>
      <dgm:spPr/>
      <dgm:t>
        <a:bodyPr/>
        <a:lstStyle/>
        <a:p>
          <a:r>
            <a:rPr lang="it-IT" sz="1800" b="1" dirty="0">
              <a:solidFill>
                <a:srgbClr val="7030A0"/>
              </a:solidFill>
            </a:rPr>
            <a:t>il mio lavoro</a:t>
          </a:r>
        </a:p>
      </dgm:t>
    </dgm:pt>
    <dgm:pt modelId="{8B995104-F428-4C47-9FD7-8028B95316E0}" type="parTrans" cxnId="{00EDBB48-03CF-48E8-BBDC-FCE96B59C0BB}">
      <dgm:prSet/>
      <dgm:spPr/>
      <dgm:t>
        <a:bodyPr/>
        <a:lstStyle/>
        <a:p>
          <a:endParaRPr lang="it-IT"/>
        </a:p>
      </dgm:t>
    </dgm:pt>
    <dgm:pt modelId="{F5AA57CB-DDAE-464F-BF1C-6DDF0EC94456}" type="sibTrans" cxnId="{00EDBB48-03CF-48E8-BBDC-FCE96B59C0BB}">
      <dgm:prSet/>
      <dgm:spPr/>
      <dgm:t>
        <a:bodyPr/>
        <a:lstStyle/>
        <a:p>
          <a:endParaRPr lang="it-IT"/>
        </a:p>
      </dgm:t>
    </dgm:pt>
    <dgm:pt modelId="{09F1B093-2625-417C-9A2A-E76C5DC0F7A0}">
      <dgm:prSet phldrT="[Testo]" custT="1"/>
      <dgm:spPr/>
      <dgm:t>
        <a:bodyPr/>
        <a:lstStyle/>
        <a:p>
          <a:r>
            <a:rPr lang="it-IT" sz="1800" dirty="0">
              <a:solidFill>
                <a:srgbClr val="7030A0"/>
              </a:solidFill>
            </a:rPr>
            <a:t>I miei colleghi</a:t>
          </a:r>
        </a:p>
      </dgm:t>
    </dgm:pt>
    <dgm:pt modelId="{20BEB1E5-316B-422A-911A-F63E1408265E}" type="parTrans" cxnId="{23853950-F566-4BC9-BFB3-DDF52BB1C904}">
      <dgm:prSet/>
      <dgm:spPr/>
      <dgm:t>
        <a:bodyPr/>
        <a:lstStyle/>
        <a:p>
          <a:endParaRPr lang="it-IT"/>
        </a:p>
      </dgm:t>
    </dgm:pt>
    <dgm:pt modelId="{E2BB2394-A961-464A-BCE1-98FFBA9DDDEC}" type="sibTrans" cxnId="{23853950-F566-4BC9-BFB3-DDF52BB1C904}">
      <dgm:prSet/>
      <dgm:spPr/>
      <dgm:t>
        <a:bodyPr/>
        <a:lstStyle/>
        <a:p>
          <a:endParaRPr lang="it-IT"/>
        </a:p>
      </dgm:t>
    </dgm:pt>
    <dgm:pt modelId="{D3902B01-D5CF-4C5F-B8BC-2F05BD44E574}">
      <dgm:prSet custT="1"/>
      <dgm:spPr/>
      <dgm:t>
        <a:bodyPr/>
        <a:lstStyle/>
        <a:p>
          <a:r>
            <a:rPr lang="it-IT" sz="1400" b="1" dirty="0"/>
            <a:t> </a:t>
          </a:r>
          <a:r>
            <a:rPr lang="it-IT" sz="1800" b="1" dirty="0">
              <a:solidFill>
                <a:srgbClr val="7030A0"/>
              </a:solidFill>
            </a:rPr>
            <a:t>contesto lavorativo</a:t>
          </a:r>
        </a:p>
      </dgm:t>
    </dgm:pt>
    <dgm:pt modelId="{10CC6402-9896-410A-B729-48BA2E31CC8D}" type="parTrans" cxnId="{024BF7F8-44EA-4583-B77E-5249FC37D8E9}">
      <dgm:prSet/>
      <dgm:spPr/>
      <dgm:t>
        <a:bodyPr/>
        <a:lstStyle/>
        <a:p>
          <a:endParaRPr lang="it-IT"/>
        </a:p>
      </dgm:t>
    </dgm:pt>
    <dgm:pt modelId="{EC2D265C-AE3A-46C8-92D3-E6A350F1EEF2}" type="sibTrans" cxnId="{024BF7F8-44EA-4583-B77E-5249FC37D8E9}">
      <dgm:prSet/>
      <dgm:spPr/>
      <dgm:t>
        <a:bodyPr/>
        <a:lstStyle/>
        <a:p>
          <a:endParaRPr lang="it-IT"/>
        </a:p>
      </dgm:t>
    </dgm:pt>
    <dgm:pt modelId="{C0E5DE92-1358-482D-83B2-7B1B1FFA5B0A}">
      <dgm:prSet custT="1"/>
      <dgm:spPr/>
      <dgm:t>
        <a:bodyPr/>
        <a:lstStyle/>
        <a:p>
          <a:r>
            <a:rPr lang="it-IT" sz="1800" dirty="0">
              <a:solidFill>
                <a:srgbClr val="7030A0"/>
              </a:solidFill>
            </a:rPr>
            <a:t> </a:t>
          </a:r>
          <a:r>
            <a:rPr lang="it-IT" sz="1800" b="1" dirty="0">
              <a:solidFill>
                <a:srgbClr val="7030A0"/>
              </a:solidFill>
            </a:rPr>
            <a:t>senso di appartenenza</a:t>
          </a:r>
        </a:p>
      </dgm:t>
    </dgm:pt>
    <dgm:pt modelId="{D3EF57CA-5FE5-452B-93B0-085D1ACAE5BF}" type="parTrans" cxnId="{FE9F1337-1C0A-4622-AB8C-F750AF9444F5}">
      <dgm:prSet/>
      <dgm:spPr/>
      <dgm:t>
        <a:bodyPr/>
        <a:lstStyle/>
        <a:p>
          <a:endParaRPr lang="it-IT"/>
        </a:p>
      </dgm:t>
    </dgm:pt>
    <dgm:pt modelId="{9D665E86-1E70-4479-A251-C8C3142C596F}" type="sibTrans" cxnId="{FE9F1337-1C0A-4622-AB8C-F750AF9444F5}">
      <dgm:prSet/>
      <dgm:spPr/>
      <dgm:t>
        <a:bodyPr/>
        <a:lstStyle/>
        <a:p>
          <a:endParaRPr lang="it-IT"/>
        </a:p>
      </dgm:t>
    </dgm:pt>
    <dgm:pt modelId="{C45F4101-DBFC-4356-B158-45B1AFBFF60B}" type="pres">
      <dgm:prSet presAssocID="{A801ADD6-E6AE-40DC-958E-39D68CC02205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126B001-CA84-44CD-BE5B-E8DEE20A426B}" type="pres">
      <dgm:prSet presAssocID="{F4259E6D-1796-42D6-8EE6-B4234ABA52FA}" presName="centerShape" presStyleLbl="node0" presStyleIdx="0" presStyleCnt="1"/>
      <dgm:spPr/>
    </dgm:pt>
    <dgm:pt modelId="{689B6378-6715-4AA2-A826-CA10EBE35C18}" type="pres">
      <dgm:prSet presAssocID="{73B6A12A-A78B-4A62-85AA-6873B7A8603D}" presName="node" presStyleLbl="node1" presStyleIdx="0" presStyleCnt="6">
        <dgm:presLayoutVars>
          <dgm:bulletEnabled val="1"/>
        </dgm:presLayoutVars>
      </dgm:prSet>
      <dgm:spPr/>
    </dgm:pt>
    <dgm:pt modelId="{9B10089E-8070-4D3A-B630-9FA1D695CE5E}" type="pres">
      <dgm:prSet presAssocID="{73B6A12A-A78B-4A62-85AA-6873B7A8603D}" presName="dummy" presStyleCnt="0"/>
      <dgm:spPr/>
    </dgm:pt>
    <dgm:pt modelId="{7380592E-C172-4D28-B564-A95441635328}" type="pres">
      <dgm:prSet presAssocID="{FE4B23E4-31B6-4CEC-AC4B-A2548EBB035D}" presName="sibTrans" presStyleLbl="sibTrans2D1" presStyleIdx="0" presStyleCnt="6"/>
      <dgm:spPr/>
    </dgm:pt>
    <dgm:pt modelId="{47C97BB7-7F3E-4567-B023-308B1145EC06}" type="pres">
      <dgm:prSet presAssocID="{904EBF87-F98E-4475-9A3C-569DC0453F41}" presName="node" presStyleLbl="node1" presStyleIdx="1" presStyleCnt="6">
        <dgm:presLayoutVars>
          <dgm:bulletEnabled val="1"/>
        </dgm:presLayoutVars>
      </dgm:prSet>
      <dgm:spPr/>
    </dgm:pt>
    <dgm:pt modelId="{10771BF8-2247-4080-A548-BCA6D54F1A00}" type="pres">
      <dgm:prSet presAssocID="{904EBF87-F98E-4475-9A3C-569DC0453F41}" presName="dummy" presStyleCnt="0"/>
      <dgm:spPr/>
    </dgm:pt>
    <dgm:pt modelId="{C545C86F-764C-4344-9357-4BDBFD97C563}" type="pres">
      <dgm:prSet presAssocID="{7C444548-504E-4B83-A6C0-BB77959C5888}" presName="sibTrans" presStyleLbl="sibTrans2D1" presStyleIdx="1" presStyleCnt="6"/>
      <dgm:spPr/>
    </dgm:pt>
    <dgm:pt modelId="{1FB08394-C761-459C-BBDC-9F6D1432E738}" type="pres">
      <dgm:prSet presAssocID="{7DE5D8AE-4B36-4498-8684-84D39D33C4B4}" presName="node" presStyleLbl="node1" presStyleIdx="2" presStyleCnt="6" custRadScaleRad="100575" custRadScaleInc="-11649">
        <dgm:presLayoutVars>
          <dgm:bulletEnabled val="1"/>
        </dgm:presLayoutVars>
      </dgm:prSet>
      <dgm:spPr/>
    </dgm:pt>
    <dgm:pt modelId="{91892686-1075-4C31-8859-A5F5EAE728FD}" type="pres">
      <dgm:prSet presAssocID="{7DE5D8AE-4B36-4498-8684-84D39D33C4B4}" presName="dummy" presStyleCnt="0"/>
      <dgm:spPr/>
    </dgm:pt>
    <dgm:pt modelId="{1A51455E-D1DD-417B-A8F4-3CF17BDF414B}" type="pres">
      <dgm:prSet presAssocID="{F5AA57CB-DDAE-464F-BF1C-6DDF0EC94456}" presName="sibTrans" presStyleLbl="sibTrans2D1" presStyleIdx="2" presStyleCnt="6"/>
      <dgm:spPr/>
    </dgm:pt>
    <dgm:pt modelId="{D4111030-A800-4202-938E-A3E60B4B8593}" type="pres">
      <dgm:prSet presAssocID="{09F1B093-2625-417C-9A2A-E76C5DC0F7A0}" presName="node" presStyleLbl="node1" presStyleIdx="3" presStyleCnt="6">
        <dgm:presLayoutVars>
          <dgm:bulletEnabled val="1"/>
        </dgm:presLayoutVars>
      </dgm:prSet>
      <dgm:spPr/>
    </dgm:pt>
    <dgm:pt modelId="{28137245-14B3-469A-9D82-2DF21BFEDAE7}" type="pres">
      <dgm:prSet presAssocID="{09F1B093-2625-417C-9A2A-E76C5DC0F7A0}" presName="dummy" presStyleCnt="0"/>
      <dgm:spPr/>
    </dgm:pt>
    <dgm:pt modelId="{878C869B-6022-4EC3-8B24-7EA0A216C7B7}" type="pres">
      <dgm:prSet presAssocID="{E2BB2394-A961-464A-BCE1-98FFBA9DDDEC}" presName="sibTrans" presStyleLbl="sibTrans2D1" presStyleIdx="3" presStyleCnt="6"/>
      <dgm:spPr/>
    </dgm:pt>
    <dgm:pt modelId="{717B473A-3EE9-4DB1-8676-40051DE51D79}" type="pres">
      <dgm:prSet presAssocID="{D3902B01-D5CF-4C5F-B8BC-2F05BD44E574}" presName="node" presStyleLbl="node1" presStyleIdx="4" presStyleCnt="6">
        <dgm:presLayoutVars>
          <dgm:bulletEnabled val="1"/>
        </dgm:presLayoutVars>
      </dgm:prSet>
      <dgm:spPr/>
    </dgm:pt>
    <dgm:pt modelId="{87C1B98C-5549-46F9-91B6-6EB2A4F4B312}" type="pres">
      <dgm:prSet presAssocID="{D3902B01-D5CF-4C5F-B8BC-2F05BD44E574}" presName="dummy" presStyleCnt="0"/>
      <dgm:spPr/>
    </dgm:pt>
    <dgm:pt modelId="{2B3EAC11-106D-434B-A8C5-87FF7852AE8E}" type="pres">
      <dgm:prSet presAssocID="{EC2D265C-AE3A-46C8-92D3-E6A350F1EEF2}" presName="sibTrans" presStyleLbl="sibTrans2D1" presStyleIdx="4" presStyleCnt="6"/>
      <dgm:spPr/>
    </dgm:pt>
    <dgm:pt modelId="{21A3C509-B0EB-4D68-85D3-5CD474D6CEC4}" type="pres">
      <dgm:prSet presAssocID="{C0E5DE92-1358-482D-83B2-7B1B1FFA5B0A}" presName="node" presStyleLbl="node1" presStyleIdx="5" presStyleCnt="6">
        <dgm:presLayoutVars>
          <dgm:bulletEnabled val="1"/>
        </dgm:presLayoutVars>
      </dgm:prSet>
      <dgm:spPr/>
    </dgm:pt>
    <dgm:pt modelId="{8E647F15-696C-4506-8979-215331F84288}" type="pres">
      <dgm:prSet presAssocID="{C0E5DE92-1358-482D-83B2-7B1B1FFA5B0A}" presName="dummy" presStyleCnt="0"/>
      <dgm:spPr/>
    </dgm:pt>
    <dgm:pt modelId="{EB8BA5D8-EEF5-479F-9B94-5373DF940C77}" type="pres">
      <dgm:prSet presAssocID="{9D665E86-1E70-4479-A251-C8C3142C596F}" presName="sibTrans" presStyleLbl="sibTrans2D1" presStyleIdx="5" presStyleCnt="6"/>
      <dgm:spPr/>
    </dgm:pt>
  </dgm:ptLst>
  <dgm:cxnLst>
    <dgm:cxn modelId="{2FA6730A-64B2-4AD4-B944-5447BFD448AA}" type="presOf" srcId="{73B6A12A-A78B-4A62-85AA-6873B7A8603D}" destId="{689B6378-6715-4AA2-A826-CA10EBE35C18}" srcOrd="0" destOrd="0" presId="urn:microsoft.com/office/officeart/2005/8/layout/radial6"/>
    <dgm:cxn modelId="{E8B2040D-9BC8-4AEF-AF41-0D29F0DD620B}" srcId="{F4259E6D-1796-42D6-8EE6-B4234ABA52FA}" destId="{904EBF87-F98E-4475-9A3C-569DC0453F41}" srcOrd="1" destOrd="0" parTransId="{E9392CCD-7AA1-4D9A-99BB-6F3911A3AD56}" sibTransId="{7C444548-504E-4B83-A6C0-BB77959C5888}"/>
    <dgm:cxn modelId="{BE3F9112-C52C-407C-9F86-5C0B66610DAA}" type="presOf" srcId="{7DE5D8AE-4B36-4498-8684-84D39D33C4B4}" destId="{1FB08394-C761-459C-BBDC-9F6D1432E738}" srcOrd="0" destOrd="0" presId="urn:microsoft.com/office/officeart/2005/8/layout/radial6"/>
    <dgm:cxn modelId="{FF030316-9F06-4A2D-A472-35395C3234CD}" srcId="{F4259E6D-1796-42D6-8EE6-B4234ABA52FA}" destId="{73B6A12A-A78B-4A62-85AA-6873B7A8603D}" srcOrd="0" destOrd="0" parTransId="{D718E589-E66F-4FAD-89EF-7808E46A2B0F}" sibTransId="{FE4B23E4-31B6-4CEC-AC4B-A2548EBB035D}"/>
    <dgm:cxn modelId="{DF6BDA24-FF0A-4D9D-B392-A62E2447ACE5}" type="presOf" srcId="{E2BB2394-A961-464A-BCE1-98FFBA9DDDEC}" destId="{878C869B-6022-4EC3-8B24-7EA0A216C7B7}" srcOrd="0" destOrd="0" presId="urn:microsoft.com/office/officeart/2005/8/layout/radial6"/>
    <dgm:cxn modelId="{38DB5B28-4BBD-41BE-AB7C-03FE5332DA38}" type="presOf" srcId="{F5AA57CB-DDAE-464F-BF1C-6DDF0EC94456}" destId="{1A51455E-D1DD-417B-A8F4-3CF17BDF414B}" srcOrd="0" destOrd="0" presId="urn:microsoft.com/office/officeart/2005/8/layout/radial6"/>
    <dgm:cxn modelId="{A45C8734-03ED-42CB-A907-607D7918C098}" type="presOf" srcId="{A801ADD6-E6AE-40DC-958E-39D68CC02205}" destId="{C45F4101-DBFC-4356-B158-45B1AFBFF60B}" srcOrd="0" destOrd="0" presId="urn:microsoft.com/office/officeart/2005/8/layout/radial6"/>
    <dgm:cxn modelId="{FE9F1337-1C0A-4622-AB8C-F750AF9444F5}" srcId="{F4259E6D-1796-42D6-8EE6-B4234ABA52FA}" destId="{C0E5DE92-1358-482D-83B2-7B1B1FFA5B0A}" srcOrd="5" destOrd="0" parTransId="{D3EF57CA-5FE5-452B-93B0-085D1ACAE5BF}" sibTransId="{9D665E86-1E70-4479-A251-C8C3142C596F}"/>
    <dgm:cxn modelId="{E940B63E-E6BF-4EDF-8FBF-09F92B3926A2}" type="presOf" srcId="{F4259E6D-1796-42D6-8EE6-B4234ABA52FA}" destId="{7126B001-CA84-44CD-BE5B-E8DEE20A426B}" srcOrd="0" destOrd="0" presId="urn:microsoft.com/office/officeart/2005/8/layout/radial6"/>
    <dgm:cxn modelId="{35030046-13C0-4973-9164-A3A8C7F0179F}" type="presOf" srcId="{EC2D265C-AE3A-46C8-92D3-E6A350F1EEF2}" destId="{2B3EAC11-106D-434B-A8C5-87FF7852AE8E}" srcOrd="0" destOrd="0" presId="urn:microsoft.com/office/officeart/2005/8/layout/radial6"/>
    <dgm:cxn modelId="{00EDBB48-03CF-48E8-BBDC-FCE96B59C0BB}" srcId="{F4259E6D-1796-42D6-8EE6-B4234ABA52FA}" destId="{7DE5D8AE-4B36-4498-8684-84D39D33C4B4}" srcOrd="2" destOrd="0" parTransId="{8B995104-F428-4C47-9FD7-8028B95316E0}" sibTransId="{F5AA57CB-DDAE-464F-BF1C-6DDF0EC94456}"/>
    <dgm:cxn modelId="{23853950-F566-4BC9-BFB3-DDF52BB1C904}" srcId="{F4259E6D-1796-42D6-8EE6-B4234ABA52FA}" destId="{09F1B093-2625-417C-9A2A-E76C5DC0F7A0}" srcOrd="3" destOrd="0" parTransId="{20BEB1E5-316B-422A-911A-F63E1408265E}" sibTransId="{E2BB2394-A961-464A-BCE1-98FFBA9DDDEC}"/>
    <dgm:cxn modelId="{BCEFAD7B-574B-40FE-9F68-28329903F7F9}" type="presOf" srcId="{9D665E86-1E70-4479-A251-C8C3142C596F}" destId="{EB8BA5D8-EEF5-479F-9B94-5373DF940C77}" srcOrd="0" destOrd="0" presId="urn:microsoft.com/office/officeart/2005/8/layout/radial6"/>
    <dgm:cxn modelId="{BC678A88-FCB8-45C9-9C03-B92277E959BE}" type="presOf" srcId="{7C444548-504E-4B83-A6C0-BB77959C5888}" destId="{C545C86F-764C-4344-9357-4BDBFD97C563}" srcOrd="0" destOrd="0" presId="urn:microsoft.com/office/officeart/2005/8/layout/radial6"/>
    <dgm:cxn modelId="{2F98C4AA-212F-4F50-AEFB-1385CB83C511}" type="presOf" srcId="{C0E5DE92-1358-482D-83B2-7B1B1FFA5B0A}" destId="{21A3C509-B0EB-4D68-85D3-5CD474D6CEC4}" srcOrd="0" destOrd="0" presId="urn:microsoft.com/office/officeart/2005/8/layout/radial6"/>
    <dgm:cxn modelId="{FCA77EB3-AC84-4400-AD5C-AE1006FC3F85}" type="presOf" srcId="{D3902B01-D5CF-4C5F-B8BC-2F05BD44E574}" destId="{717B473A-3EE9-4DB1-8676-40051DE51D79}" srcOrd="0" destOrd="0" presId="urn:microsoft.com/office/officeart/2005/8/layout/radial6"/>
    <dgm:cxn modelId="{CF274DBB-B2F2-4C34-B551-2A2A55CA21EB}" type="presOf" srcId="{09F1B093-2625-417C-9A2A-E76C5DC0F7A0}" destId="{D4111030-A800-4202-938E-A3E60B4B8593}" srcOrd="0" destOrd="0" presId="urn:microsoft.com/office/officeart/2005/8/layout/radial6"/>
    <dgm:cxn modelId="{729961C8-85E4-42D6-AC5E-3B05B3BF9369}" srcId="{A801ADD6-E6AE-40DC-958E-39D68CC02205}" destId="{F4259E6D-1796-42D6-8EE6-B4234ABA52FA}" srcOrd="0" destOrd="0" parTransId="{B161C95D-DE35-4E54-99DA-DCD5D2602E65}" sibTransId="{7E59586D-328A-4EE0-B0AD-0AC7F67B707E}"/>
    <dgm:cxn modelId="{8C32F7C9-36F8-4289-A5CF-8D591EC8FE97}" type="presOf" srcId="{FE4B23E4-31B6-4CEC-AC4B-A2548EBB035D}" destId="{7380592E-C172-4D28-B564-A95441635328}" srcOrd="0" destOrd="0" presId="urn:microsoft.com/office/officeart/2005/8/layout/radial6"/>
    <dgm:cxn modelId="{BBF602F6-F2C9-423E-B8EF-D8922637666F}" type="presOf" srcId="{904EBF87-F98E-4475-9A3C-569DC0453F41}" destId="{47C97BB7-7F3E-4567-B023-308B1145EC06}" srcOrd="0" destOrd="0" presId="urn:microsoft.com/office/officeart/2005/8/layout/radial6"/>
    <dgm:cxn modelId="{024BF7F8-44EA-4583-B77E-5249FC37D8E9}" srcId="{F4259E6D-1796-42D6-8EE6-B4234ABA52FA}" destId="{D3902B01-D5CF-4C5F-B8BC-2F05BD44E574}" srcOrd="4" destOrd="0" parTransId="{10CC6402-9896-410A-B729-48BA2E31CC8D}" sibTransId="{EC2D265C-AE3A-46C8-92D3-E6A350F1EEF2}"/>
    <dgm:cxn modelId="{CEB1521A-18C4-4912-84FD-BB6A1AD271C7}" type="presParOf" srcId="{C45F4101-DBFC-4356-B158-45B1AFBFF60B}" destId="{7126B001-CA84-44CD-BE5B-E8DEE20A426B}" srcOrd="0" destOrd="0" presId="urn:microsoft.com/office/officeart/2005/8/layout/radial6"/>
    <dgm:cxn modelId="{72CEB24A-F75C-4A9C-B422-507BFDAD0529}" type="presParOf" srcId="{C45F4101-DBFC-4356-B158-45B1AFBFF60B}" destId="{689B6378-6715-4AA2-A826-CA10EBE35C18}" srcOrd="1" destOrd="0" presId="urn:microsoft.com/office/officeart/2005/8/layout/radial6"/>
    <dgm:cxn modelId="{3ECA4321-58DA-4561-B76E-5FA2CA4FF540}" type="presParOf" srcId="{C45F4101-DBFC-4356-B158-45B1AFBFF60B}" destId="{9B10089E-8070-4D3A-B630-9FA1D695CE5E}" srcOrd="2" destOrd="0" presId="urn:microsoft.com/office/officeart/2005/8/layout/radial6"/>
    <dgm:cxn modelId="{FE564F88-F889-4150-AC38-865C03BC4203}" type="presParOf" srcId="{C45F4101-DBFC-4356-B158-45B1AFBFF60B}" destId="{7380592E-C172-4D28-B564-A95441635328}" srcOrd="3" destOrd="0" presId="urn:microsoft.com/office/officeart/2005/8/layout/radial6"/>
    <dgm:cxn modelId="{31742D80-C973-4DCA-B42E-260AE1E146F0}" type="presParOf" srcId="{C45F4101-DBFC-4356-B158-45B1AFBFF60B}" destId="{47C97BB7-7F3E-4567-B023-308B1145EC06}" srcOrd="4" destOrd="0" presId="urn:microsoft.com/office/officeart/2005/8/layout/radial6"/>
    <dgm:cxn modelId="{E41D6D8C-041E-4301-B994-E28407526E5B}" type="presParOf" srcId="{C45F4101-DBFC-4356-B158-45B1AFBFF60B}" destId="{10771BF8-2247-4080-A548-BCA6D54F1A00}" srcOrd="5" destOrd="0" presId="urn:microsoft.com/office/officeart/2005/8/layout/radial6"/>
    <dgm:cxn modelId="{5EBE9976-2F63-4473-9D4F-26DD19042BC7}" type="presParOf" srcId="{C45F4101-DBFC-4356-B158-45B1AFBFF60B}" destId="{C545C86F-764C-4344-9357-4BDBFD97C563}" srcOrd="6" destOrd="0" presId="urn:microsoft.com/office/officeart/2005/8/layout/radial6"/>
    <dgm:cxn modelId="{A045D003-3E49-4AE2-9AB3-8019397E344C}" type="presParOf" srcId="{C45F4101-DBFC-4356-B158-45B1AFBFF60B}" destId="{1FB08394-C761-459C-BBDC-9F6D1432E738}" srcOrd="7" destOrd="0" presId="urn:microsoft.com/office/officeart/2005/8/layout/radial6"/>
    <dgm:cxn modelId="{332A4D88-127A-4A45-BFA3-54B5FF61A7E2}" type="presParOf" srcId="{C45F4101-DBFC-4356-B158-45B1AFBFF60B}" destId="{91892686-1075-4C31-8859-A5F5EAE728FD}" srcOrd="8" destOrd="0" presId="urn:microsoft.com/office/officeart/2005/8/layout/radial6"/>
    <dgm:cxn modelId="{9C63245E-6215-4924-9E6D-FA117AE85F7E}" type="presParOf" srcId="{C45F4101-DBFC-4356-B158-45B1AFBFF60B}" destId="{1A51455E-D1DD-417B-A8F4-3CF17BDF414B}" srcOrd="9" destOrd="0" presId="urn:microsoft.com/office/officeart/2005/8/layout/radial6"/>
    <dgm:cxn modelId="{1EC1A8FF-0378-4D95-AAC3-0408B02AABE3}" type="presParOf" srcId="{C45F4101-DBFC-4356-B158-45B1AFBFF60B}" destId="{D4111030-A800-4202-938E-A3E60B4B8593}" srcOrd="10" destOrd="0" presId="urn:microsoft.com/office/officeart/2005/8/layout/radial6"/>
    <dgm:cxn modelId="{1072F207-8C29-4688-9E0F-1CF729446A60}" type="presParOf" srcId="{C45F4101-DBFC-4356-B158-45B1AFBFF60B}" destId="{28137245-14B3-469A-9D82-2DF21BFEDAE7}" srcOrd="11" destOrd="0" presId="urn:microsoft.com/office/officeart/2005/8/layout/radial6"/>
    <dgm:cxn modelId="{9B2488D8-67B6-483E-A481-59A7BE9A1EEE}" type="presParOf" srcId="{C45F4101-DBFC-4356-B158-45B1AFBFF60B}" destId="{878C869B-6022-4EC3-8B24-7EA0A216C7B7}" srcOrd="12" destOrd="0" presId="urn:microsoft.com/office/officeart/2005/8/layout/radial6"/>
    <dgm:cxn modelId="{2D933789-1C4B-421F-9B1D-FC2540B87E47}" type="presParOf" srcId="{C45F4101-DBFC-4356-B158-45B1AFBFF60B}" destId="{717B473A-3EE9-4DB1-8676-40051DE51D79}" srcOrd="13" destOrd="0" presId="urn:microsoft.com/office/officeart/2005/8/layout/radial6"/>
    <dgm:cxn modelId="{4BE67506-449B-4D8E-9758-23C0A629B7BE}" type="presParOf" srcId="{C45F4101-DBFC-4356-B158-45B1AFBFF60B}" destId="{87C1B98C-5549-46F9-91B6-6EB2A4F4B312}" srcOrd="14" destOrd="0" presId="urn:microsoft.com/office/officeart/2005/8/layout/radial6"/>
    <dgm:cxn modelId="{F268806A-D215-4B85-95BE-FFBF970E09D9}" type="presParOf" srcId="{C45F4101-DBFC-4356-B158-45B1AFBFF60B}" destId="{2B3EAC11-106D-434B-A8C5-87FF7852AE8E}" srcOrd="15" destOrd="0" presId="urn:microsoft.com/office/officeart/2005/8/layout/radial6"/>
    <dgm:cxn modelId="{3634B16F-A5ED-4E7C-9539-885B3754A5AA}" type="presParOf" srcId="{C45F4101-DBFC-4356-B158-45B1AFBFF60B}" destId="{21A3C509-B0EB-4D68-85D3-5CD474D6CEC4}" srcOrd="16" destOrd="0" presId="urn:microsoft.com/office/officeart/2005/8/layout/radial6"/>
    <dgm:cxn modelId="{956B095C-70F3-42BD-9C49-0A304E55B8FC}" type="presParOf" srcId="{C45F4101-DBFC-4356-B158-45B1AFBFF60B}" destId="{8E647F15-696C-4506-8979-215331F84288}" srcOrd="17" destOrd="0" presId="urn:microsoft.com/office/officeart/2005/8/layout/radial6"/>
    <dgm:cxn modelId="{042F72F4-F1F1-40DB-93E4-A2BF513E0A5D}" type="presParOf" srcId="{C45F4101-DBFC-4356-B158-45B1AFBFF60B}" destId="{EB8BA5D8-EEF5-479F-9B94-5373DF940C77}" srcOrd="18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8BA5D8-EEF5-479F-9B94-5373DF940C77}">
      <dsp:nvSpPr>
        <dsp:cNvPr id="0" name=""/>
        <dsp:cNvSpPr/>
      </dsp:nvSpPr>
      <dsp:spPr>
        <a:xfrm>
          <a:off x="2776970" y="690995"/>
          <a:ext cx="4733058" cy="4733058"/>
        </a:xfrm>
        <a:prstGeom prst="blockArc">
          <a:avLst>
            <a:gd name="adj1" fmla="val 12600000"/>
            <a:gd name="adj2" fmla="val 16200000"/>
            <a:gd name="adj3" fmla="val 4525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2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B3EAC11-106D-434B-A8C5-87FF7852AE8E}">
      <dsp:nvSpPr>
        <dsp:cNvPr id="0" name=""/>
        <dsp:cNvSpPr/>
      </dsp:nvSpPr>
      <dsp:spPr>
        <a:xfrm>
          <a:off x="2776970" y="690995"/>
          <a:ext cx="4733058" cy="4733058"/>
        </a:xfrm>
        <a:prstGeom prst="blockArc">
          <a:avLst>
            <a:gd name="adj1" fmla="val 9000000"/>
            <a:gd name="adj2" fmla="val 12600000"/>
            <a:gd name="adj3" fmla="val 4525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6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878C869B-6022-4EC3-8B24-7EA0A216C7B7}">
      <dsp:nvSpPr>
        <dsp:cNvPr id="0" name=""/>
        <dsp:cNvSpPr/>
      </dsp:nvSpPr>
      <dsp:spPr>
        <a:xfrm>
          <a:off x="2776970" y="690995"/>
          <a:ext cx="4733058" cy="4733058"/>
        </a:xfrm>
        <a:prstGeom prst="blockArc">
          <a:avLst>
            <a:gd name="adj1" fmla="val 5400000"/>
            <a:gd name="adj2" fmla="val 9000000"/>
            <a:gd name="adj3" fmla="val 4525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5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1A51455E-D1DD-417B-A8F4-3CF17BDF414B}">
      <dsp:nvSpPr>
        <dsp:cNvPr id="0" name=""/>
        <dsp:cNvSpPr/>
      </dsp:nvSpPr>
      <dsp:spPr>
        <a:xfrm>
          <a:off x="2791973" y="691044"/>
          <a:ext cx="4733058" cy="4733058"/>
        </a:xfrm>
        <a:prstGeom prst="blockArc">
          <a:avLst>
            <a:gd name="adj1" fmla="val 1670503"/>
            <a:gd name="adj2" fmla="val 5422299"/>
            <a:gd name="adj3" fmla="val 4525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4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C545C86F-764C-4344-9357-4BDBFD97C563}">
      <dsp:nvSpPr>
        <dsp:cNvPr id="0" name=""/>
        <dsp:cNvSpPr/>
      </dsp:nvSpPr>
      <dsp:spPr>
        <a:xfrm>
          <a:off x="2784878" y="704585"/>
          <a:ext cx="4733058" cy="4733058"/>
        </a:xfrm>
        <a:prstGeom prst="blockArc">
          <a:avLst>
            <a:gd name="adj1" fmla="val 19776630"/>
            <a:gd name="adj2" fmla="val 1647781"/>
            <a:gd name="adj3" fmla="val 4525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3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380592E-C172-4D28-B564-A95441635328}">
      <dsp:nvSpPr>
        <dsp:cNvPr id="0" name=""/>
        <dsp:cNvSpPr/>
      </dsp:nvSpPr>
      <dsp:spPr>
        <a:xfrm>
          <a:off x="2776970" y="690995"/>
          <a:ext cx="4733058" cy="4733058"/>
        </a:xfrm>
        <a:prstGeom prst="blockArc">
          <a:avLst>
            <a:gd name="adj1" fmla="val 16200000"/>
            <a:gd name="adj2" fmla="val 19800000"/>
            <a:gd name="adj3" fmla="val 4525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2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126B001-CA84-44CD-BE5B-E8DEE20A426B}">
      <dsp:nvSpPr>
        <dsp:cNvPr id="0" name=""/>
        <dsp:cNvSpPr/>
      </dsp:nvSpPr>
      <dsp:spPr>
        <a:xfrm>
          <a:off x="4081146" y="1995171"/>
          <a:ext cx="2124707" cy="212470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1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100" kern="1200" dirty="0"/>
            <a:t>Benessere organizzativo </a:t>
          </a:r>
        </a:p>
      </dsp:txBody>
      <dsp:txXfrm>
        <a:off x="4392302" y="2306327"/>
        <a:ext cx="1502395" cy="1502395"/>
      </dsp:txXfrm>
    </dsp:sp>
    <dsp:sp modelId="{689B6378-6715-4AA2-A826-CA10EBE35C18}">
      <dsp:nvSpPr>
        <dsp:cNvPr id="0" name=""/>
        <dsp:cNvSpPr/>
      </dsp:nvSpPr>
      <dsp:spPr>
        <a:xfrm>
          <a:off x="4399852" y="890"/>
          <a:ext cx="1487295" cy="148729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2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solidFill>
                <a:srgbClr val="7030A0"/>
              </a:solidFill>
            </a:rPr>
            <a:t>sicurezza</a:t>
          </a:r>
        </a:p>
      </dsp:txBody>
      <dsp:txXfrm>
        <a:off x="4617661" y="218699"/>
        <a:ext cx="1051677" cy="1051677"/>
      </dsp:txXfrm>
    </dsp:sp>
    <dsp:sp modelId="{47C97BB7-7F3E-4567-B023-308B1145EC06}">
      <dsp:nvSpPr>
        <dsp:cNvPr id="0" name=""/>
        <dsp:cNvSpPr/>
      </dsp:nvSpPr>
      <dsp:spPr>
        <a:xfrm>
          <a:off x="6402957" y="1157384"/>
          <a:ext cx="1487295" cy="1487295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3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solidFill>
                <a:srgbClr val="7030A0"/>
              </a:solidFill>
            </a:rPr>
            <a:t>equità</a:t>
          </a:r>
        </a:p>
      </dsp:txBody>
      <dsp:txXfrm>
        <a:off x="6620766" y="1375193"/>
        <a:ext cx="1051677" cy="1051677"/>
      </dsp:txXfrm>
    </dsp:sp>
    <dsp:sp modelId="{1FB08394-C761-459C-BBDC-9F6D1432E738}">
      <dsp:nvSpPr>
        <dsp:cNvPr id="0" name=""/>
        <dsp:cNvSpPr/>
      </dsp:nvSpPr>
      <dsp:spPr>
        <a:xfrm>
          <a:off x="6460093" y="3394161"/>
          <a:ext cx="1487295" cy="1487295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4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1" kern="1200" dirty="0">
              <a:solidFill>
                <a:srgbClr val="7030A0"/>
              </a:solidFill>
            </a:rPr>
            <a:t>il mio lavoro</a:t>
          </a:r>
        </a:p>
      </dsp:txBody>
      <dsp:txXfrm>
        <a:off x="6677902" y="3611970"/>
        <a:ext cx="1051677" cy="1051677"/>
      </dsp:txXfrm>
    </dsp:sp>
    <dsp:sp modelId="{D4111030-A800-4202-938E-A3E60B4B8593}">
      <dsp:nvSpPr>
        <dsp:cNvPr id="0" name=""/>
        <dsp:cNvSpPr/>
      </dsp:nvSpPr>
      <dsp:spPr>
        <a:xfrm>
          <a:off x="4399852" y="4626864"/>
          <a:ext cx="1487295" cy="148729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5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solidFill>
                <a:srgbClr val="7030A0"/>
              </a:solidFill>
            </a:rPr>
            <a:t>I miei colleghi</a:t>
          </a:r>
        </a:p>
      </dsp:txBody>
      <dsp:txXfrm>
        <a:off x="4617661" y="4844673"/>
        <a:ext cx="1051677" cy="1051677"/>
      </dsp:txXfrm>
    </dsp:sp>
    <dsp:sp modelId="{717B473A-3EE9-4DB1-8676-40051DE51D79}">
      <dsp:nvSpPr>
        <dsp:cNvPr id="0" name=""/>
        <dsp:cNvSpPr/>
      </dsp:nvSpPr>
      <dsp:spPr>
        <a:xfrm>
          <a:off x="2396747" y="3470370"/>
          <a:ext cx="1487295" cy="1487295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6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400" b="1" kern="1200" dirty="0"/>
            <a:t> </a:t>
          </a:r>
          <a:r>
            <a:rPr lang="it-IT" sz="1800" b="1" kern="1200" dirty="0">
              <a:solidFill>
                <a:srgbClr val="7030A0"/>
              </a:solidFill>
            </a:rPr>
            <a:t>contesto lavorativo</a:t>
          </a:r>
        </a:p>
      </dsp:txBody>
      <dsp:txXfrm>
        <a:off x="2614556" y="3688179"/>
        <a:ext cx="1051677" cy="1051677"/>
      </dsp:txXfrm>
    </dsp:sp>
    <dsp:sp modelId="{21A3C509-B0EB-4D68-85D3-5CD474D6CEC4}">
      <dsp:nvSpPr>
        <dsp:cNvPr id="0" name=""/>
        <dsp:cNvSpPr/>
      </dsp:nvSpPr>
      <dsp:spPr>
        <a:xfrm>
          <a:off x="2396747" y="1157384"/>
          <a:ext cx="1487295" cy="1487295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85000"/>
                <a:satMod val="100000"/>
                <a:lumMod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76200" dist="25400" dir="5400000" algn="ct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flat" dir="t">
            <a:rot lat="0" lon="0" rev="3600000"/>
          </a:lightRig>
        </a:scene3d>
        <a:sp3d contourW="12700" prstMaterial="flat">
          <a:bevelT w="38100" h="44450" prst="angle"/>
          <a:contourClr>
            <a:schemeClr val="accent2">
              <a:hueOff val="0"/>
              <a:satOff val="0"/>
              <a:lumOff val="0"/>
              <a:alphaOff val="0"/>
              <a:shade val="35000"/>
              <a:satMod val="16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solidFill>
                <a:srgbClr val="7030A0"/>
              </a:solidFill>
            </a:rPr>
            <a:t> </a:t>
          </a:r>
          <a:r>
            <a:rPr lang="it-IT" sz="1800" b="1" kern="1200" dirty="0">
              <a:solidFill>
                <a:srgbClr val="7030A0"/>
              </a:solidFill>
            </a:rPr>
            <a:t>senso di appartenenza</a:t>
          </a:r>
        </a:p>
      </dsp:txBody>
      <dsp:txXfrm>
        <a:off x="2614556" y="1375193"/>
        <a:ext cx="1051677" cy="10516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975ACB-BE0C-4063-B5D3-8EE0400733F1}" type="datetimeFigureOut">
              <a:rPr lang="it-IT" smtClean="0"/>
              <a:t>20/04/2017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1F9F9D-7295-4CA2-81A3-530E8247AA0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2390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1F9F9D-7295-4CA2-81A3-530E8247AA0F}" type="slidenum">
              <a:rPr lang="it-IT" smtClean="0"/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67005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1F9F9D-7295-4CA2-81A3-530E8247AA0F}" type="slidenum">
              <a:rPr lang="it-IT" smtClean="0"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07274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E47709AA-F5B6-4E18-8540-5DAA1E002EB2}" type="datetimeFigureOut">
              <a:rPr lang="it-IT" smtClean="0"/>
              <a:t>20/04/2017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84D33-88F8-42F5-93D4-C2AD26C545F7}" type="slidenum">
              <a:rPr lang="it-IT" smtClean="0"/>
              <a:t>‹N›</a:t>
            </a:fld>
            <a:endParaRPr lang="it-IT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577259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09AA-F5B6-4E18-8540-5DAA1E002EB2}" type="datetimeFigureOut">
              <a:rPr lang="it-IT" smtClean="0"/>
              <a:t>20/04/2017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84D33-88F8-42F5-93D4-C2AD26C545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8272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09AA-F5B6-4E18-8540-5DAA1E002EB2}" type="datetimeFigureOut">
              <a:rPr lang="it-IT" smtClean="0"/>
              <a:t>20/04/2017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84D33-88F8-42F5-93D4-C2AD26C545F7}" type="slidenum">
              <a:rPr lang="it-IT" smtClean="0"/>
              <a:t>‹N›</a:t>
            </a:fld>
            <a:endParaRPr lang="it-I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7339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09AA-F5B6-4E18-8540-5DAA1E002EB2}" type="datetimeFigureOut">
              <a:rPr lang="it-IT" smtClean="0"/>
              <a:t>20/04/2017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84D33-88F8-42F5-93D4-C2AD26C545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9341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09AA-F5B6-4E18-8540-5DAA1E002EB2}" type="datetimeFigureOut">
              <a:rPr lang="it-IT" smtClean="0"/>
              <a:t>20/04/2017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84D33-88F8-42F5-93D4-C2AD26C545F7}" type="slidenum">
              <a:rPr lang="it-IT" smtClean="0"/>
              <a:t>‹N›</a:t>
            </a:fld>
            <a:endParaRPr lang="it-IT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50805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09AA-F5B6-4E18-8540-5DAA1E002EB2}" type="datetimeFigureOut">
              <a:rPr lang="it-IT" smtClean="0"/>
              <a:t>20/04/2017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84D33-88F8-42F5-93D4-C2AD26C545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5507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09AA-F5B6-4E18-8540-5DAA1E002EB2}" type="datetimeFigureOut">
              <a:rPr lang="it-IT" smtClean="0"/>
              <a:t>20/04/2017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84D33-88F8-42F5-93D4-C2AD26C545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7074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09AA-F5B6-4E18-8540-5DAA1E002EB2}" type="datetimeFigureOut">
              <a:rPr lang="it-IT" smtClean="0"/>
              <a:t>20/04/2017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84D33-88F8-42F5-93D4-C2AD26C545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080257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09AA-F5B6-4E18-8540-5DAA1E002EB2}" type="datetimeFigureOut">
              <a:rPr lang="it-IT" smtClean="0"/>
              <a:t>20/04/2017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84D33-88F8-42F5-93D4-C2AD26C545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58303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09AA-F5B6-4E18-8540-5DAA1E002EB2}" type="datetimeFigureOut">
              <a:rPr lang="it-IT" smtClean="0"/>
              <a:t>20/04/2017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84D33-88F8-42F5-93D4-C2AD26C545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91887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709AA-F5B6-4E18-8540-5DAA1E002EB2}" type="datetimeFigureOut">
              <a:rPr lang="it-IT" smtClean="0"/>
              <a:t>20/04/2017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A84D33-88F8-42F5-93D4-C2AD26C545F7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59633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E47709AA-F5B6-4E18-8540-5DAA1E002EB2}" type="datetimeFigureOut">
              <a:rPr lang="it-IT" smtClean="0"/>
              <a:t>20/04/2017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BA84D33-88F8-42F5-93D4-C2AD26C545F7}" type="slidenum">
              <a:rPr lang="it-IT" smtClean="0"/>
              <a:t>‹N›</a:t>
            </a:fld>
            <a:endParaRPr lang="it-I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140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Restituzione dati benessere organizzativo indagine 2017 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just"/>
            <a:r>
              <a:rPr lang="it-IT" dirty="0"/>
              <a:t>APSP CENTRO RESIDENZIALE ABELARDO COLLINI </a:t>
            </a:r>
          </a:p>
        </p:txBody>
      </p:sp>
      <p:pic>
        <p:nvPicPr>
          <p:cNvPr id="4" name="Immagin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19975" y="2387402"/>
            <a:ext cx="2591025" cy="257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9155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L’immagine della mia organizzazione</a:t>
            </a: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14F8DC5A-AB92-4E42-8D2B-23E2E8909E9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6689830"/>
              </p:ext>
            </p:extLst>
          </p:nvPr>
        </p:nvGraphicFramePr>
        <p:xfrm>
          <a:off x="1023938" y="1758462"/>
          <a:ext cx="9720262" cy="45502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746896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capo e l’equità</a:t>
            </a:r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EF73EA0A-F763-4BB2-9316-F79F40BE7E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8028625"/>
              </p:ext>
            </p:extLst>
          </p:nvPr>
        </p:nvGraphicFramePr>
        <p:xfrm>
          <a:off x="1023938" y="1631852"/>
          <a:ext cx="9720262" cy="46768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2226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Dati di </a:t>
            </a:r>
            <a:r>
              <a:rPr lang="it-IT"/>
              <a:t>sintesi medi</a:t>
            </a:r>
          </a:p>
        </p:txBody>
      </p:sp>
      <p:graphicFrame>
        <p:nvGraphicFramePr>
          <p:cNvPr id="7" name="Segnaposto contenut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6865856"/>
              </p:ext>
            </p:extLst>
          </p:nvPr>
        </p:nvGraphicFramePr>
        <p:xfrm>
          <a:off x="464234" y="2084832"/>
          <a:ext cx="10279966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9963">
                  <a:extLst>
                    <a:ext uri="{9D8B030D-6E8A-4147-A177-3AD203B41FA5}">
                      <a16:colId xmlns:a16="http://schemas.microsoft.com/office/drawing/2014/main" val="3694880071"/>
                    </a:ext>
                  </a:extLst>
                </a:gridCol>
                <a:gridCol w="5300003">
                  <a:extLst>
                    <a:ext uri="{9D8B030D-6E8A-4147-A177-3AD203B41FA5}">
                      <a16:colId xmlns:a16="http://schemas.microsoft.com/office/drawing/2014/main" val="996699987"/>
                    </a:ext>
                  </a:extLst>
                </a:gridCol>
              </a:tblGrid>
              <a:tr h="339811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                             AMBITO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                                   MEDIA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962517"/>
                  </a:ext>
                </a:extLst>
              </a:tr>
              <a:tr h="339811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SICUREZZA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>
                          <a:solidFill>
                            <a:srgbClr val="FF0000"/>
                          </a:solidFill>
                        </a:rPr>
                        <a:t>3,86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5761986"/>
                  </a:ext>
                </a:extLst>
              </a:tr>
              <a:tr h="339811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EQUITA’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000" b="1" dirty="0">
                          <a:solidFill>
                            <a:srgbClr val="FF0000"/>
                          </a:solidFill>
                        </a:rPr>
                        <a:t>3,61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3644233"/>
                  </a:ext>
                </a:extLst>
              </a:tr>
              <a:tr h="339811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IL MIO LAVORO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400" b="1" kern="1200" dirty="0">
                          <a:solidFill>
                            <a:schemeClr val="accent2"/>
                          </a:solidFill>
                          <a:latin typeface="+mn-lt"/>
                          <a:ea typeface="+mn-ea"/>
                          <a:cs typeface="+mn-cs"/>
                        </a:rPr>
                        <a:t>4,67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2051444"/>
                  </a:ext>
                </a:extLst>
              </a:tr>
              <a:tr h="339811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I MIEI COLLEGHI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4,28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1854142"/>
                  </a:ext>
                </a:extLst>
              </a:tr>
              <a:tr h="339811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IL MIO CONTESTO LAVORATIVO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4,29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7292014"/>
                  </a:ext>
                </a:extLst>
              </a:tr>
              <a:tr h="339811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IL SENSO DI APPARTENENZA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4,30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6978213"/>
                  </a:ext>
                </a:extLst>
              </a:tr>
              <a:tr h="327597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L’MMAGINE DELLA MIA AMMINISTRAZIONE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2400" b="1" dirty="0">
                          <a:solidFill>
                            <a:schemeClr val="accent2"/>
                          </a:solidFill>
                        </a:rPr>
                        <a:t>4,89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3548932"/>
                  </a:ext>
                </a:extLst>
              </a:tr>
              <a:tr h="247864">
                <a:tc>
                  <a:txBody>
                    <a:bodyPr/>
                    <a:lstStyle/>
                    <a:p>
                      <a:pPr algn="ctr"/>
                      <a:r>
                        <a:rPr lang="it-IT" dirty="0"/>
                        <a:t>IL CAPO E L’EQUITA’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it-IT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4,20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53775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2828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00B050"/>
                </a:solidFill>
              </a:rPr>
              <a:t>GRAZIE PER LA COLLABORAZIONE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pic>
        <p:nvPicPr>
          <p:cNvPr id="5" name="Immagin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4128" y="2648599"/>
            <a:ext cx="3649218" cy="2043562"/>
          </a:xfrm>
          <a:prstGeom prst="rect">
            <a:avLst/>
          </a:prstGeom>
        </p:spPr>
      </p:pic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024128" y="2648599"/>
            <a:ext cx="3843294" cy="2043562"/>
          </a:xfrm>
        </p:spPr>
        <p:txBody>
          <a:bodyPr>
            <a:normAutofit/>
          </a:bodyPr>
          <a:lstStyle/>
          <a:p>
            <a:r>
              <a:rPr lang="it-IT" sz="3200" dirty="0"/>
              <a:t> </a:t>
            </a:r>
          </a:p>
        </p:txBody>
      </p:sp>
      <p:pic>
        <p:nvPicPr>
          <p:cNvPr id="1026" name="Picture 2" descr="http://www.csi-multimedia.it/IT/images/stories/fotoarticoli1/inkste1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129" y="5251943"/>
            <a:ext cx="779234" cy="755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magin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1823" y="5251638"/>
            <a:ext cx="780356" cy="755970"/>
          </a:xfrm>
          <a:prstGeom prst="rect">
            <a:avLst/>
          </a:prstGeom>
        </p:spPr>
      </p:pic>
      <p:pic>
        <p:nvPicPr>
          <p:cNvPr id="7" name="Immagin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14245" y="5251943"/>
            <a:ext cx="780356" cy="755970"/>
          </a:xfrm>
          <a:prstGeom prst="rect">
            <a:avLst/>
          </a:prstGeom>
        </p:spPr>
      </p:pic>
      <p:pic>
        <p:nvPicPr>
          <p:cNvPr id="8" name="Immagin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66667" y="5251943"/>
            <a:ext cx="780356" cy="755970"/>
          </a:xfrm>
          <a:prstGeom prst="rect">
            <a:avLst/>
          </a:prstGeom>
        </p:spPr>
      </p:pic>
      <p:sp>
        <p:nvSpPr>
          <p:cNvPr id="9" name="Rettangolo 8"/>
          <p:cNvSpPr/>
          <p:nvPr/>
        </p:nvSpPr>
        <p:spPr>
          <a:xfrm>
            <a:off x="6454902" y="1379095"/>
            <a:ext cx="4502908" cy="362762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Down">
              <a:avLst/>
            </a:prstTxWarp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it-IT" sz="5400" b="1" dirty="0">
                <a:ln/>
                <a:solidFill>
                  <a:schemeClr val="accent3"/>
                </a:solidFill>
              </a:rPr>
              <a:t>AL PROSSIMO ANNO </a:t>
            </a:r>
            <a:endParaRPr lang="it-IT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pic>
        <p:nvPicPr>
          <p:cNvPr id="11" name="Immagine 10" descr="Daisy beauty, Png file, Flickr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3659" y="1800574"/>
            <a:ext cx="2590800" cy="256730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38886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Alcune definizioni di benessere organizzativo 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205276" y="1589649"/>
            <a:ext cx="7986724" cy="4298175"/>
          </a:xfrm>
        </p:spPr>
        <p:txBody>
          <a:bodyPr>
            <a:normAutofit fontScale="92500"/>
          </a:bodyPr>
          <a:lstStyle/>
          <a:p>
            <a:r>
              <a:rPr lang="it-IT" dirty="0"/>
              <a:t>l’attenzione verso le caratteristiche dell’ambiente di lavoro, ad esempio la sua piacevolezza e non solo la sua sicurezza, come pure la creazione di un clima che promuova l’apprendimento, gli scambi, la trasparenza e la visibilità del lavoro incidono sul benessere dei dipendenti e hanno quindi delle ricadute rilevanti sullo sviluppo e sull’efficienza delle organizzazioni benessere dei dipendenti, di fatto, si favorisce il miglioramento dell’efficacia e dell’efficienza delle azioni intraprese, ossia di aspetti cruciali per tutte le organizzazioni, ma ancora più rilevanti per gli enti pubblici che devono porsi al servizio dell’intera comunità</a:t>
            </a:r>
          </a:p>
          <a:p>
            <a:r>
              <a:rPr lang="it-IT" dirty="0"/>
              <a:t>Tra le politiche di sostegno al cambiamento e all’innovazione delle Amministrazioni Pubbliche più efficaci vi è quella di creare specifiche condizioni che possano incidere sul miglioramento del sistema sociale interno, delle relazioni interpersonali e, in generale, del contesto organizzativo</a:t>
            </a:r>
          </a:p>
          <a:p>
            <a:endParaRPr lang="it-IT" dirty="0"/>
          </a:p>
        </p:txBody>
      </p:sp>
      <p:pic>
        <p:nvPicPr>
          <p:cNvPr id="11" name="Segnaposto contenuto 10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93335" y="2071819"/>
            <a:ext cx="3333750" cy="262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926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a 1"/>
          <p:cNvGraphicFramePr/>
          <p:nvPr>
            <p:extLst>
              <p:ext uri="{D42A27DB-BD31-4B8C-83A1-F6EECF244321}">
                <p14:modId xmlns:p14="http://schemas.microsoft.com/office/powerpoint/2010/main" val="1334792611"/>
              </p:ext>
            </p:extLst>
          </p:nvPr>
        </p:nvGraphicFramePr>
        <p:xfrm>
          <a:off x="2149719" y="299818"/>
          <a:ext cx="10287000" cy="6115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CasellaDiTesto 2"/>
          <p:cNvSpPr txBox="1"/>
          <p:nvPr/>
        </p:nvSpPr>
        <p:spPr>
          <a:xfrm>
            <a:off x="759655" y="1139483"/>
            <a:ext cx="3024554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b="1" dirty="0">
                <a:solidFill>
                  <a:schemeClr val="accent6"/>
                </a:solidFill>
              </a:rPr>
              <a:t>Dati 2017</a:t>
            </a:r>
          </a:p>
          <a:p>
            <a:pPr algn="ctr"/>
            <a:r>
              <a:rPr lang="it-IT" b="1" dirty="0"/>
              <a:t> </a:t>
            </a:r>
          </a:p>
          <a:p>
            <a:r>
              <a:rPr lang="it-IT" dirty="0"/>
              <a:t>-totali personale che ha ritirato il codice </a:t>
            </a:r>
            <a:r>
              <a:rPr lang="it-IT" b="1" dirty="0"/>
              <a:t>47 su 71 dipendenti </a:t>
            </a:r>
          </a:p>
          <a:p>
            <a:endParaRPr lang="it-IT" b="1" dirty="0"/>
          </a:p>
          <a:p>
            <a:r>
              <a:rPr lang="it-IT" dirty="0"/>
              <a:t>-totale rispondenti 35</a:t>
            </a:r>
            <a:endParaRPr lang="it-IT" b="1" dirty="0"/>
          </a:p>
          <a:p>
            <a:endParaRPr lang="it-IT" b="1" dirty="0"/>
          </a:p>
          <a:p>
            <a:r>
              <a:rPr lang="it-IT" dirty="0"/>
              <a:t>-% di rispondenti  </a:t>
            </a:r>
            <a:r>
              <a:rPr lang="it-IT" b="1" dirty="0"/>
              <a:t>99</a:t>
            </a:r>
          </a:p>
        </p:txBody>
      </p:sp>
    </p:spTree>
    <p:extLst>
      <p:ext uri="{BB962C8B-B14F-4D97-AF65-F5344CB8AC3E}">
        <p14:creationId xmlns:p14="http://schemas.microsoft.com/office/powerpoint/2010/main" val="1315176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233934"/>
          </a:xfrm>
        </p:spPr>
        <p:txBody>
          <a:bodyPr>
            <a:normAutofit fontScale="90000"/>
          </a:bodyPr>
          <a:lstStyle/>
          <a:p>
            <a:pPr algn="ctr"/>
            <a:r>
              <a:rPr lang="it-IT" dirty="0"/>
              <a:t>Sicurezza </a:t>
            </a:r>
          </a:p>
        </p:txBody>
      </p:sp>
      <p:graphicFrame>
        <p:nvGraphicFramePr>
          <p:cNvPr id="7" name="Segnaposto contenuto 6">
            <a:extLst>
              <a:ext uri="{FF2B5EF4-FFF2-40B4-BE49-F238E27FC236}">
                <a16:creationId xmlns:a16="http://schemas.microsoft.com/office/drawing/2014/main" id="{6765DC5E-BB11-404C-BF42-9320F7F3AC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7955589"/>
              </p:ext>
            </p:extLst>
          </p:nvPr>
        </p:nvGraphicFramePr>
        <p:xfrm>
          <a:off x="450166" y="942535"/>
          <a:ext cx="11741834" cy="53661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98279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405384"/>
          </a:xfrm>
        </p:spPr>
        <p:txBody>
          <a:bodyPr>
            <a:normAutofit fontScale="90000"/>
          </a:bodyPr>
          <a:lstStyle/>
          <a:p>
            <a:r>
              <a:rPr lang="it-IT" dirty="0"/>
              <a:t>EQUITA’</a:t>
            </a: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F4D9C67D-3B84-4979-B9CE-C6C37E8E7D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2436673"/>
              </p:ext>
            </p:extLst>
          </p:nvPr>
        </p:nvGraphicFramePr>
        <p:xfrm>
          <a:off x="1023938" y="990600"/>
          <a:ext cx="9720262" cy="53181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23483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35622"/>
          </a:xfrm>
        </p:spPr>
        <p:txBody>
          <a:bodyPr/>
          <a:lstStyle/>
          <a:p>
            <a:r>
              <a:rPr lang="it-IT" dirty="0"/>
              <a:t>IL MIO LAVORO</a:t>
            </a:r>
          </a:p>
        </p:txBody>
      </p:sp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86573C72-400F-4CED-A96D-A5074E33BD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7416560"/>
              </p:ext>
            </p:extLst>
          </p:nvPr>
        </p:nvGraphicFramePr>
        <p:xfrm>
          <a:off x="1023938" y="1420838"/>
          <a:ext cx="9720262" cy="4887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68898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91892"/>
          </a:xfrm>
        </p:spPr>
        <p:txBody>
          <a:bodyPr/>
          <a:lstStyle/>
          <a:p>
            <a:r>
              <a:rPr lang="it-IT" dirty="0"/>
              <a:t>I MIEI COLLEGHI</a:t>
            </a:r>
          </a:p>
        </p:txBody>
      </p:sp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102EA0CF-0ECF-480A-A303-D74578C1580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0538923"/>
              </p:ext>
            </p:extLst>
          </p:nvPr>
        </p:nvGraphicFramePr>
        <p:xfrm>
          <a:off x="576775" y="1674055"/>
          <a:ext cx="10167425" cy="46346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31509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24128" y="75966"/>
            <a:ext cx="9720072" cy="1218262"/>
          </a:xfrm>
        </p:spPr>
        <p:txBody>
          <a:bodyPr/>
          <a:lstStyle/>
          <a:p>
            <a:r>
              <a:rPr lang="it-IT" dirty="0"/>
              <a:t>IL MIO CONTESTO LAVORATIVO</a:t>
            </a: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57A04BAB-AA51-4592-926F-C7D32CEAF6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3629107"/>
              </p:ext>
            </p:extLst>
          </p:nvPr>
        </p:nvGraphicFramePr>
        <p:xfrm>
          <a:off x="1023938" y="1575582"/>
          <a:ext cx="9720262" cy="47331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630852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877824"/>
          </a:xfrm>
        </p:spPr>
        <p:txBody>
          <a:bodyPr/>
          <a:lstStyle/>
          <a:p>
            <a:r>
              <a:rPr lang="it-IT" dirty="0"/>
              <a:t>Il senso di appartenenza</a:t>
            </a:r>
          </a:p>
        </p:txBody>
      </p:sp>
      <p:graphicFrame>
        <p:nvGraphicFramePr>
          <p:cNvPr id="6" name="Segnaposto contenuto 5">
            <a:extLst>
              <a:ext uri="{FF2B5EF4-FFF2-40B4-BE49-F238E27FC236}">
                <a16:creationId xmlns:a16="http://schemas.microsoft.com/office/drawing/2014/main" id="{DE3EEBD9-CAD6-49C3-AAD8-4F0F7D494B4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79241536"/>
              </p:ext>
            </p:extLst>
          </p:nvPr>
        </p:nvGraphicFramePr>
        <p:xfrm>
          <a:off x="1023938" y="1730326"/>
          <a:ext cx="9720262" cy="45783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68182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e">
  <a:themeElements>
    <a:clrScheme name="Integral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e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317</TotalTime>
  <Words>276</Words>
  <Application>Microsoft Office PowerPoint</Application>
  <PresentationFormat>Widescreen</PresentationFormat>
  <Paragraphs>54</Paragraphs>
  <Slides>13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8" baseType="lpstr">
      <vt:lpstr>Calibri</vt:lpstr>
      <vt:lpstr>Tw Cen MT</vt:lpstr>
      <vt:lpstr>Tw Cen MT Condensed</vt:lpstr>
      <vt:lpstr>Wingdings 3</vt:lpstr>
      <vt:lpstr>Integrale</vt:lpstr>
      <vt:lpstr>Restituzione dati benessere organizzativo indagine 2017 </vt:lpstr>
      <vt:lpstr>Alcune definizioni di benessere organizzativo </vt:lpstr>
      <vt:lpstr>Presentazione standard di PowerPoint</vt:lpstr>
      <vt:lpstr>Sicurezza </vt:lpstr>
      <vt:lpstr>EQUITA’</vt:lpstr>
      <vt:lpstr>IL MIO LAVORO</vt:lpstr>
      <vt:lpstr>I MIEI COLLEGHI</vt:lpstr>
      <vt:lpstr>IL MIO CONTESTO LAVORATIVO</vt:lpstr>
      <vt:lpstr>Il senso di appartenenza</vt:lpstr>
      <vt:lpstr>L’immagine della mia organizzazione</vt:lpstr>
      <vt:lpstr>Il capo e l’equità</vt:lpstr>
      <vt:lpstr>Dati di sintesi medi</vt:lpstr>
      <vt:lpstr>GRAZIE PER LA COLLABORAZIONE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Restituzione dati benessere organizzativo indagine 2016 </dc:title>
  <dc:creator>Federica Audi Grivetta</dc:creator>
  <cp:lastModifiedBy>Federica</cp:lastModifiedBy>
  <cp:revision>51</cp:revision>
  <dcterms:created xsi:type="dcterms:W3CDTF">2017-02-14T13:58:46Z</dcterms:created>
  <dcterms:modified xsi:type="dcterms:W3CDTF">2017-04-20T10:00:49Z</dcterms:modified>
</cp:coreProperties>
</file>